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jo+R4Xq38FeEzyctZna3YSke0G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3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9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0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0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1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1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2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3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3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4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4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5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5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5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5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5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5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B9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>
            <a:off x="-815760" y="-815760"/>
            <a:ext cx="1634040" cy="1634040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DFDF8">
              <a:alpha val="32941"/>
            </a:srgbClr>
          </a:solidFill>
          <a:ln cap="flat" cmpd="sng" w="9525">
            <a:solidFill>
              <a:srgbClr val="DFD193"/>
            </a:solidFill>
            <a:prstDash val="solid"/>
            <a:round/>
            <a:headEnd len="sm" w="sm" type="none"/>
            <a:tailEnd len="sm" w="sm" type="none"/>
          </a:ln>
          <a:effectLst>
            <a:outerShdw blurRad="39960" rotWithShape="0" dir="5400000" dist="20160">
              <a:srgbClr val="000000">
                <a:alpha val="3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0"/>
          <p:cNvSpPr/>
          <p:nvPr/>
        </p:nvSpPr>
        <p:spPr>
          <a:xfrm>
            <a:off x="168840" y="21240"/>
            <a:ext cx="1697400" cy="1697400"/>
          </a:xfrm>
          <a:prstGeom prst="ellipse">
            <a:avLst/>
          </a:prstGeom>
          <a:noFill/>
          <a:ln cap="flat" cmpd="sng" w="27350">
            <a:solidFill>
              <a:srgbClr val="FFF9DE"/>
            </a:solidFill>
            <a:prstDash val="solid"/>
            <a:round/>
            <a:headEnd len="sm" w="sm" type="none"/>
            <a:tailEnd len="sm" w="sm" type="none"/>
          </a:ln>
          <a:effectLst>
            <a:outerShdw blurRad="25560" rotWithShape="0" algn="tl" dir="5400000" dist="25560">
              <a:srgbClr val="AFADA1">
                <a:alpha val="8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20"/>
          <p:cNvSpPr/>
          <p:nvPr/>
        </p:nvSpPr>
        <p:spPr>
          <a:xfrm rot="2315400">
            <a:off x="182160" y="1051560"/>
            <a:ext cx="1121040" cy="1098000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FE77F"/>
              </a:gs>
              <a:gs pos="100000">
                <a:srgbClr val="FFFCF5"/>
              </a:gs>
            </a:gsLst>
            <a:lin ang="13500000" scaled="0"/>
          </a:gradFill>
          <a:ln cap="flat" cmpd="sng" w="9525">
            <a:solidFill>
              <a:srgbClr val="D4C587"/>
            </a:solidFill>
            <a:prstDash val="solid"/>
            <a:round/>
            <a:headEnd len="sm" w="sm" type="none"/>
            <a:tailEnd len="sm" w="sm" type="none"/>
          </a:ln>
          <a:effectLst>
            <a:outerShdw blurRad="12600" rotWithShape="0" algn="tl" dir="4686680" dist="13979">
              <a:srgbClr val="55534D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20"/>
          <p:cNvSpPr/>
          <p:nvPr/>
        </p:nvSpPr>
        <p:spPr>
          <a:xfrm>
            <a:off x="1013040" y="0"/>
            <a:ext cx="8126280" cy="68533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9960" rotWithShape="0" dir="5400000" dist="20160">
              <a:srgbClr val="000000">
                <a:alpha val="3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0"/>
          <p:cNvSpPr/>
          <p:nvPr/>
        </p:nvSpPr>
        <p:spPr>
          <a:xfrm>
            <a:off x="1014840" y="0"/>
            <a:ext cx="68400" cy="68533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20" rotWithShape="0" algn="tl" dir="10800000" dist="38160">
              <a:srgbClr val="72716B">
                <a:alpha val="2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0"/>
          <p:cNvSpPr/>
          <p:nvPr/>
        </p:nvSpPr>
        <p:spPr>
          <a:xfrm>
            <a:off x="921600" y="1413720"/>
            <a:ext cx="205560" cy="205560"/>
          </a:xfrm>
          <a:prstGeom prst="ellipse">
            <a:avLst/>
          </a:prstGeom>
          <a:gradFill>
            <a:gsLst>
              <a:gs pos="0">
                <a:srgbClr val="860100"/>
              </a:gs>
              <a:gs pos="100000">
                <a:srgbClr val="F8DDDD"/>
              </a:gs>
            </a:gsLst>
            <a:lin ang="13500000" scaled="0"/>
          </a:gradFill>
          <a:ln cap="flat" cmpd="sng" w="9525">
            <a:solidFill>
              <a:srgbClr val="850201"/>
            </a:solidFill>
            <a:prstDash val="solid"/>
            <a:round/>
            <a:headEnd len="sm" w="sm" type="none"/>
            <a:tailEnd len="sm" w="sm" type="none"/>
          </a:ln>
          <a:effectLst>
            <a:outerShdw blurRad="39960" rotWithShape="0" dir="5400000" dist="20160">
              <a:srgbClr val="000000">
                <a:alpha val="3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0"/>
          <p:cNvSpPr/>
          <p:nvPr/>
        </p:nvSpPr>
        <p:spPr>
          <a:xfrm>
            <a:off x="1157040" y="1344960"/>
            <a:ext cx="59400" cy="59400"/>
          </a:xfrm>
          <a:prstGeom prst="ellipse">
            <a:avLst/>
          </a:prstGeom>
          <a:noFill/>
          <a:ln cap="flat" cmpd="sng" w="12600">
            <a:solidFill>
              <a:srgbClr val="760707"/>
            </a:solidFill>
            <a:prstDash val="solid"/>
            <a:round/>
            <a:headEnd len="sm" w="sm" type="none"/>
            <a:tailEnd len="sm" w="sm" type="none"/>
          </a:ln>
          <a:effectLst>
            <a:outerShdw blurRad="39960" rotWithShape="0" dir="5400000" dist="20160">
              <a:srgbClr val="000000">
                <a:alpha val="3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20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B9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/>
          <p:nvPr/>
        </p:nvSpPr>
        <p:spPr>
          <a:xfrm>
            <a:off x="-815760" y="-815760"/>
            <a:ext cx="1634040" cy="1634040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DFDF8">
              <a:alpha val="32941"/>
            </a:srgbClr>
          </a:solidFill>
          <a:ln cap="flat" cmpd="sng" w="9525">
            <a:solidFill>
              <a:srgbClr val="DFD193"/>
            </a:solidFill>
            <a:prstDash val="solid"/>
            <a:round/>
            <a:headEnd len="sm" w="sm" type="none"/>
            <a:tailEnd len="sm" w="sm" type="none"/>
          </a:ln>
          <a:effectLst>
            <a:outerShdw blurRad="39960" rotWithShape="0" dir="5400000" dist="20160">
              <a:srgbClr val="000000">
                <a:alpha val="3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2"/>
          <p:cNvSpPr/>
          <p:nvPr/>
        </p:nvSpPr>
        <p:spPr>
          <a:xfrm>
            <a:off x="168840" y="21240"/>
            <a:ext cx="1697400" cy="1697400"/>
          </a:xfrm>
          <a:prstGeom prst="ellipse">
            <a:avLst/>
          </a:prstGeom>
          <a:noFill/>
          <a:ln cap="flat" cmpd="sng" w="27350">
            <a:solidFill>
              <a:srgbClr val="FFF9DE"/>
            </a:solidFill>
            <a:prstDash val="solid"/>
            <a:round/>
            <a:headEnd len="sm" w="sm" type="none"/>
            <a:tailEnd len="sm" w="sm" type="none"/>
          </a:ln>
          <a:effectLst>
            <a:outerShdw blurRad="25560" rotWithShape="0" algn="tl" dir="5400000" dist="25560">
              <a:srgbClr val="AFADA1">
                <a:alpha val="8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2"/>
          <p:cNvSpPr/>
          <p:nvPr/>
        </p:nvSpPr>
        <p:spPr>
          <a:xfrm rot="2315400">
            <a:off x="182160" y="1051560"/>
            <a:ext cx="1121040" cy="1098000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FE77F"/>
              </a:gs>
              <a:gs pos="100000">
                <a:srgbClr val="FFFCF5"/>
              </a:gs>
            </a:gsLst>
            <a:lin ang="13500000" scaled="0"/>
          </a:gradFill>
          <a:ln cap="flat" cmpd="sng" w="9525">
            <a:solidFill>
              <a:srgbClr val="D4C587"/>
            </a:solidFill>
            <a:prstDash val="solid"/>
            <a:round/>
            <a:headEnd len="sm" w="sm" type="none"/>
            <a:tailEnd len="sm" w="sm" type="none"/>
          </a:ln>
          <a:effectLst>
            <a:outerShdw blurRad="12600" rotWithShape="0" algn="tl" dir="4686680" dist="13979">
              <a:srgbClr val="55534D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2"/>
          <p:cNvSpPr/>
          <p:nvPr/>
        </p:nvSpPr>
        <p:spPr>
          <a:xfrm>
            <a:off x="1013040" y="0"/>
            <a:ext cx="8126280" cy="68533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9960" rotWithShape="0" dir="5400000" dist="20160">
              <a:srgbClr val="000000">
                <a:alpha val="3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2"/>
          <p:cNvSpPr/>
          <p:nvPr/>
        </p:nvSpPr>
        <p:spPr>
          <a:xfrm>
            <a:off x="1014840" y="0"/>
            <a:ext cx="68400" cy="68533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20" rotWithShape="0" algn="tl" dir="10800000" dist="38160">
              <a:srgbClr val="72716B">
                <a:alpha val="2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2"/>
          <p:cNvSpPr/>
          <p:nvPr/>
        </p:nvSpPr>
        <p:spPr>
          <a:xfrm>
            <a:off x="921600" y="1413720"/>
            <a:ext cx="205560" cy="205560"/>
          </a:xfrm>
          <a:prstGeom prst="ellipse">
            <a:avLst/>
          </a:prstGeom>
          <a:gradFill>
            <a:gsLst>
              <a:gs pos="0">
                <a:srgbClr val="860100"/>
              </a:gs>
              <a:gs pos="100000">
                <a:srgbClr val="F8DDDD"/>
              </a:gs>
            </a:gsLst>
            <a:lin ang="13500000" scaled="0"/>
          </a:gradFill>
          <a:ln cap="flat" cmpd="sng" w="9525">
            <a:solidFill>
              <a:srgbClr val="850201"/>
            </a:solidFill>
            <a:prstDash val="solid"/>
            <a:round/>
            <a:headEnd len="sm" w="sm" type="none"/>
            <a:tailEnd len="sm" w="sm" type="none"/>
          </a:ln>
          <a:effectLst>
            <a:outerShdw blurRad="39960" rotWithShape="0" dir="5400000" dist="20160">
              <a:srgbClr val="000000">
                <a:alpha val="3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2"/>
          <p:cNvSpPr/>
          <p:nvPr/>
        </p:nvSpPr>
        <p:spPr>
          <a:xfrm>
            <a:off x="1157040" y="1344960"/>
            <a:ext cx="59400" cy="59400"/>
          </a:xfrm>
          <a:prstGeom prst="ellipse">
            <a:avLst/>
          </a:prstGeom>
          <a:noFill/>
          <a:ln cap="flat" cmpd="sng" w="12600">
            <a:solidFill>
              <a:srgbClr val="760707"/>
            </a:solidFill>
            <a:prstDash val="solid"/>
            <a:round/>
            <a:headEnd len="sm" w="sm" type="none"/>
            <a:tailEnd len="sm" w="sm" type="none"/>
          </a:ln>
          <a:effectLst>
            <a:outerShdw blurRad="39960" rotWithShape="0" dir="5400000" dist="20160">
              <a:srgbClr val="000000">
                <a:alpha val="3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Relationship Id="rId6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2008800" y="2010600"/>
            <a:ext cx="6397200" cy="30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“condensed matter physicists involve three basic components — electrons, ions, and photons — </a:t>
            </a:r>
            <a:r>
              <a:rPr b="0" i="1" lang="en-U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can interact in unique and interesting ways</a:t>
            </a: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produce an incredible variety of phases of matter — metals, insulators, ferromagnets, anti-ferromagnets, superconductors, superfluids, ferroelectrics, semiconductors, glasses, topological phases, spin liquids, and more.”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2057400" y="5257800"/>
            <a:ext cx="5484960" cy="25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D. Arovas, President of the Division of Condensed Matter Physics, APS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>
            <a:off x="1780200" y="1366560"/>
            <a:ext cx="5989680" cy="477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mondo dei sensori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2286000" y="2142000"/>
            <a:ext cx="5483880" cy="80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Monitorare l’ambiente esterno tramite la variazione di una propietà fisica del dispositivo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1683000" y="3000600"/>
            <a:ext cx="3197880" cy="102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Temperatura, luce, umidità, accelerazione, movimento,  pressione, suono, 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5139000" y="3000600"/>
            <a:ext cx="3197880" cy="102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Specie chimiche organiche, inorganiche, biologiche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4439160"/>
            <a:ext cx="3189600" cy="1960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10"/>
          <p:cNvGrpSpPr/>
          <p:nvPr/>
        </p:nvGrpSpPr>
        <p:grpSpPr>
          <a:xfrm>
            <a:off x="2514600" y="4467600"/>
            <a:ext cx="6285240" cy="1932120"/>
            <a:chOff x="2514600" y="4467600"/>
            <a:chExt cx="6285240" cy="1932120"/>
          </a:xfrm>
        </p:grpSpPr>
        <p:pic>
          <p:nvPicPr>
            <p:cNvPr id="230" name="Google Shape;23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43600" y="4467600"/>
              <a:ext cx="2856240" cy="1932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0"/>
            <p:cNvSpPr/>
            <p:nvPr/>
          </p:nvSpPr>
          <p:spPr>
            <a:xfrm>
              <a:off x="2514600" y="5077800"/>
              <a:ext cx="1827720" cy="456120"/>
            </a:xfrm>
            <a:prstGeom prst="ellipse">
              <a:avLst/>
            </a:prstGeom>
            <a:noFill/>
            <a:ln cap="flat" cmpd="sng" w="360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4428000" y="5192280"/>
              <a:ext cx="1827720" cy="227520"/>
            </a:xfrm>
            <a:prstGeom prst="rightArrow">
              <a:avLst>
                <a:gd fmla="val 50000" name="adj1"/>
                <a:gd fmla="val 200000" name="adj2"/>
              </a:avLst>
            </a:prstGeom>
            <a:solidFill>
              <a:srgbClr val="FF0000"/>
            </a:solidFill>
            <a:ln cap="flat" cmpd="sng" w="9525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10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1"/>
          <p:cNvPicPr preferRelativeResize="0"/>
          <p:nvPr/>
        </p:nvPicPr>
        <p:blipFill rotWithShape="1">
          <a:blip r:embed="rId3">
            <a:alphaModFix/>
          </a:blip>
          <a:srcRect b="11014" l="2738" r="6259" t="4939"/>
          <a:stretch/>
        </p:blipFill>
        <p:spPr>
          <a:xfrm>
            <a:off x="-13680" y="1302480"/>
            <a:ext cx="9144000" cy="512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2"/>
          <p:cNvPicPr preferRelativeResize="0"/>
          <p:nvPr/>
        </p:nvPicPr>
        <p:blipFill rotWithShape="1">
          <a:blip r:embed="rId3">
            <a:alphaModFix/>
          </a:blip>
          <a:srcRect b="57647" l="1994" r="7002" t="0"/>
          <a:stretch/>
        </p:blipFill>
        <p:spPr>
          <a:xfrm>
            <a:off x="-13680" y="1611360"/>
            <a:ext cx="9144000" cy="257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0" y="1700640"/>
            <a:ext cx="9143640" cy="130968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 txBox="1"/>
          <p:nvPr/>
        </p:nvSpPr>
        <p:spPr>
          <a:xfrm>
            <a:off x="1737347" y="3291850"/>
            <a:ext cx="52278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Advanced Quantum Mechanics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Solid State Physics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Advanced Statistical Mechanics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Physics and Technology of Materials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1737348" y="3291850"/>
            <a:ext cx="53133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Materials and Nanostructures Laboratory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Many Body Theory and Applications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0" y="1798920"/>
            <a:ext cx="9143640" cy="81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737349" y="3291850"/>
            <a:ext cx="64581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Semiconducor Physics and Devices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Superconducting Quantum Physics and Comutation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0" y="1841760"/>
            <a:ext cx="9143640" cy="116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1737350" y="3723850"/>
            <a:ext cx="60300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Materials and Nanostructure Laboratory (6 CFU)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Physics of 2D Materials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Photonics and Optoelectronic Devices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Semiconductor Physics (6 CFU)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0" y="1714320"/>
            <a:ext cx="9143640" cy="20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7"/>
          <p:cNvSpPr txBox="1"/>
          <p:nvPr/>
        </p:nvSpPr>
        <p:spPr>
          <a:xfrm>
            <a:off x="1737348" y="3723850"/>
            <a:ext cx="47997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Quantum Physics of Nanostructures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Spectroscopy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0" y="1704240"/>
            <a:ext cx="9143640" cy="158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/>
          <p:nvPr/>
        </p:nvSpPr>
        <p:spPr>
          <a:xfrm>
            <a:off x="1780200" y="1042560"/>
            <a:ext cx="5989680" cy="477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Laboratori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>
            <a:off x="2548800" y="1805400"/>
            <a:ext cx="1597680" cy="4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Microscopio a forza atomica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800" y="2455200"/>
            <a:ext cx="1987920" cy="16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6200" y="2673000"/>
            <a:ext cx="1797480" cy="134388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8"/>
          <p:cNvSpPr/>
          <p:nvPr/>
        </p:nvSpPr>
        <p:spPr>
          <a:xfrm>
            <a:off x="6004800" y="1802520"/>
            <a:ext cx="2031480" cy="65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Epitassia a fascio molecolare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2800" y="5137200"/>
            <a:ext cx="1797480" cy="135108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8"/>
          <p:cNvSpPr/>
          <p:nvPr/>
        </p:nvSpPr>
        <p:spPr>
          <a:xfrm>
            <a:off x="2584800" y="4336200"/>
            <a:ext cx="1597680" cy="69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Laser di potenza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9600" y="5137200"/>
            <a:ext cx="1797480" cy="134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8"/>
          <p:cNvSpPr/>
          <p:nvPr/>
        </p:nvSpPr>
        <p:spPr>
          <a:xfrm>
            <a:off x="6220800" y="4261320"/>
            <a:ext cx="1597680" cy="87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Laboratorio Spettroscopie Ottiche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/>
          <p:nvPr/>
        </p:nvSpPr>
        <p:spPr>
          <a:xfrm>
            <a:off x="1780200" y="1042560"/>
            <a:ext cx="5989680" cy="477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Laboratori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8000" y="5034600"/>
            <a:ext cx="1617480" cy="159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9"/>
          <p:cNvSpPr/>
          <p:nvPr/>
        </p:nvSpPr>
        <p:spPr>
          <a:xfrm>
            <a:off x="2419200" y="4297320"/>
            <a:ext cx="1597680" cy="65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Impiantatore ionico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0000" y="2508120"/>
            <a:ext cx="1797480" cy="135828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9"/>
          <p:cNvSpPr/>
          <p:nvPr/>
        </p:nvSpPr>
        <p:spPr>
          <a:xfrm>
            <a:off x="2304000" y="1877400"/>
            <a:ext cx="1597680" cy="4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Nano 2D</a:t>
            </a:r>
            <a:r>
              <a:rPr b="0" baseline="30000" i="0" lang="en-US" sz="21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17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6400" y="2536200"/>
            <a:ext cx="1797480" cy="134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9"/>
          <p:cNvSpPr/>
          <p:nvPr/>
        </p:nvSpPr>
        <p:spPr>
          <a:xfrm>
            <a:off x="5544000" y="1877400"/>
            <a:ext cx="1597680" cy="4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NanoSPES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6400" y="5029200"/>
            <a:ext cx="1797480" cy="153468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9"/>
          <p:cNvSpPr/>
          <p:nvPr/>
        </p:nvSpPr>
        <p:spPr>
          <a:xfrm>
            <a:off x="5551200" y="4405320"/>
            <a:ext cx="1597680" cy="40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Singletron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/>
          <p:nvPr/>
        </p:nvSpPr>
        <p:spPr>
          <a:xfrm>
            <a:off x="2971800" y="1371600"/>
            <a:ext cx="4196520" cy="7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Nuovi materiali da … sempre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800" y="2849400"/>
            <a:ext cx="2876760" cy="230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4199400"/>
            <a:ext cx="2156760" cy="136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5200" y="2466000"/>
            <a:ext cx="2153160" cy="113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02000" y="3097800"/>
            <a:ext cx="1681560" cy="215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/>
          <p:nvPr/>
        </p:nvSpPr>
        <p:spPr>
          <a:xfrm>
            <a:off x="3108960" y="2514600"/>
            <a:ext cx="775440" cy="34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atomi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4300560" y="2514600"/>
            <a:ext cx="1184040" cy="34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molecole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5848560" y="2514600"/>
            <a:ext cx="1007640" cy="34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solidi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3657600" y="2971800"/>
            <a:ext cx="2511360" cy="225360"/>
          </a:xfrm>
          <a:prstGeom prst="rightArrow">
            <a:avLst>
              <a:gd fmla="val 50000" name="adj1"/>
              <a:gd fmla="val 275000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3724560" y="3270600"/>
            <a:ext cx="2445840" cy="28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Aumento della complessità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2004840" y="4114800"/>
            <a:ext cx="1193760" cy="4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 ...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3403800" y="4800600"/>
            <a:ext cx="3223800" cy="4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“more is different”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3247200" y="5368680"/>
            <a:ext cx="3380400" cy="25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P.W. Anderson, Science, vol. 177, 4047 (1972)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2572200" y="1366560"/>
            <a:ext cx="5303160" cy="477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Dagli atomi alla materia condensata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320" y="2400120"/>
            <a:ext cx="1815840" cy="18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7560" y="2423880"/>
            <a:ext cx="1825200" cy="184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8320" y="2295360"/>
            <a:ext cx="1853640" cy="210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7680" y="4547160"/>
            <a:ext cx="1796760" cy="176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91600" y="4710960"/>
            <a:ext cx="2156760" cy="143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66760" y="4710960"/>
            <a:ext cx="2156760" cy="143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"/>
          <p:cNvSpPr/>
          <p:nvPr/>
        </p:nvSpPr>
        <p:spPr>
          <a:xfrm>
            <a:off x="2695320" y="1371600"/>
            <a:ext cx="5075280" cy="4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“more is different”: il Carbonio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2391120"/>
            <a:ext cx="6711480" cy="354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/>
          <p:nvPr/>
        </p:nvSpPr>
        <p:spPr>
          <a:xfrm>
            <a:off x="2695320" y="1371600"/>
            <a:ext cx="5075280" cy="4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“more is different”: il Carbonio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6"/>
          <p:cNvGrpSpPr/>
          <p:nvPr/>
        </p:nvGrpSpPr>
        <p:grpSpPr>
          <a:xfrm>
            <a:off x="3148200" y="2298600"/>
            <a:ext cx="3479400" cy="1042920"/>
            <a:chOff x="3148200" y="2298600"/>
            <a:chExt cx="3479400" cy="1042920"/>
          </a:xfrm>
        </p:grpSpPr>
        <p:sp>
          <p:nvSpPr>
            <p:cNvPr id="176" name="Google Shape;176;p6"/>
            <p:cNvSpPr/>
            <p:nvPr/>
          </p:nvSpPr>
          <p:spPr>
            <a:xfrm>
              <a:off x="3148200" y="2298600"/>
              <a:ext cx="964800" cy="34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atomi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4300560" y="2298600"/>
              <a:ext cx="1184040" cy="34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molecole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848560" y="2298600"/>
              <a:ext cx="779040" cy="34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solidi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657600" y="2755800"/>
              <a:ext cx="2511360" cy="225360"/>
            </a:xfrm>
            <a:prstGeom prst="rightArrow">
              <a:avLst>
                <a:gd fmla="val 50000" name="adj1"/>
                <a:gd fmla="val 275000" name="adj2"/>
              </a:avLst>
            </a:prstGeom>
            <a:solidFill>
              <a:srgbClr val="729FCF"/>
            </a:solidFill>
            <a:ln cap="flat" cmpd="sng" w="9525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724560" y="3054600"/>
              <a:ext cx="2445840" cy="286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Aumento della complessità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6"/>
          <p:cNvSpPr/>
          <p:nvPr/>
        </p:nvSpPr>
        <p:spPr>
          <a:xfrm>
            <a:off x="2008800" y="3562200"/>
            <a:ext cx="5760720" cy="7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Quasi-particelle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2536200" y="1366560"/>
            <a:ext cx="5303160" cy="477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Dagli atomi alla materia condensata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2286000" y="4344840"/>
            <a:ext cx="5303160" cy="18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528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Fononi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28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Plasmoni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28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Polaritoni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28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Eccitoni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28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5464800" y="3562200"/>
            <a:ext cx="2928960" cy="7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Fenomeni collettivi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5814000" y="4347000"/>
            <a:ext cx="3017520" cy="18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528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Transizioni metallo-isolante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28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Superconduttività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28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Superfluidità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28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Ferromagnetismo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280" lvl="0" marL="2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7"/>
          <p:cNvGrpSpPr/>
          <p:nvPr/>
        </p:nvGrpSpPr>
        <p:grpSpPr>
          <a:xfrm>
            <a:off x="2635200" y="2797740"/>
            <a:ext cx="4064220" cy="1009260"/>
            <a:chOff x="2635200" y="2797740"/>
            <a:chExt cx="4064220" cy="1009260"/>
          </a:xfrm>
        </p:grpSpPr>
        <p:sp>
          <p:nvSpPr>
            <p:cNvPr id="192" name="Google Shape;192;p7"/>
            <p:cNvSpPr/>
            <p:nvPr/>
          </p:nvSpPr>
          <p:spPr>
            <a:xfrm>
              <a:off x="2635200" y="3352680"/>
              <a:ext cx="3593520" cy="45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Bassa dimensionalità e nanoparticelle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rot="5400000">
              <a:off x="5929560" y="2884680"/>
              <a:ext cx="856800" cy="682920"/>
            </a:xfrm>
            <a:custGeom>
              <a:rect b="b" l="l" r="r" t="t"/>
              <a:pathLst>
                <a:path extrusionOk="0" h="21600" w="21600">
                  <a:moveTo>
                    <a:pt x="16300" y="10800"/>
                  </a:moveTo>
                  <a:lnTo>
                    <a:pt x="0" y="10800"/>
                  </a:lnTo>
                  <a:lnTo>
                    <a:pt x="24300" y="10800"/>
                  </a:lnTo>
                  <a:lnTo>
                    <a:pt x="18950" y="16150"/>
                  </a:lnTo>
                  <a:lnTo>
                    <a:pt x="13600" y="10800"/>
                  </a:lnTo>
                  <a:close/>
                </a:path>
              </a:pathLst>
            </a:custGeom>
            <a:solidFill>
              <a:srgbClr val="729FCF"/>
            </a:solidFill>
            <a:ln cap="flat" cmpd="sng" w="9525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4400" y="3934800"/>
            <a:ext cx="4651920" cy="251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/>
          <p:nvPr/>
        </p:nvSpPr>
        <p:spPr>
          <a:xfrm>
            <a:off x="2536200" y="1384920"/>
            <a:ext cx="5303160" cy="477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Dagli atomi alla materia condensata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7"/>
          <p:cNvGrpSpPr/>
          <p:nvPr/>
        </p:nvGrpSpPr>
        <p:grpSpPr>
          <a:xfrm>
            <a:off x="3147840" y="2298600"/>
            <a:ext cx="3479400" cy="1042920"/>
            <a:chOff x="3147840" y="2298600"/>
            <a:chExt cx="3479400" cy="1042920"/>
          </a:xfrm>
        </p:grpSpPr>
        <p:sp>
          <p:nvSpPr>
            <p:cNvPr id="197" name="Google Shape;197;p7"/>
            <p:cNvSpPr/>
            <p:nvPr/>
          </p:nvSpPr>
          <p:spPr>
            <a:xfrm>
              <a:off x="3147840" y="2298600"/>
              <a:ext cx="964800" cy="34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atomi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300200" y="2298600"/>
              <a:ext cx="1184040" cy="34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molecole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848200" y="2298600"/>
              <a:ext cx="779040" cy="34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solidi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3657240" y="2755800"/>
              <a:ext cx="2511360" cy="225360"/>
            </a:xfrm>
            <a:prstGeom prst="rightArrow">
              <a:avLst>
                <a:gd fmla="val 50000" name="adj1"/>
                <a:gd fmla="val 275000" name="adj2"/>
              </a:avLst>
            </a:prstGeom>
            <a:solidFill>
              <a:srgbClr val="729FCF"/>
            </a:solidFill>
            <a:ln cap="flat" cmpd="sng" w="9525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3724200" y="3054600"/>
              <a:ext cx="2445840" cy="286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Aumento della complessità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7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480" y="2106000"/>
            <a:ext cx="3807000" cy="174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7000" y="4114800"/>
            <a:ext cx="2778480" cy="224496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8"/>
          <p:cNvSpPr/>
          <p:nvPr/>
        </p:nvSpPr>
        <p:spPr>
          <a:xfrm>
            <a:off x="3220200" y="1366560"/>
            <a:ext cx="3864240" cy="477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L’età dei semiconduttori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/>
          <p:nvPr/>
        </p:nvSpPr>
        <p:spPr>
          <a:xfrm>
            <a:off x="1780200" y="1366560"/>
            <a:ext cx="5303160" cy="477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Manipolare la luce: la fotonica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6800" y="4572000"/>
            <a:ext cx="3598920" cy="208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2374200"/>
            <a:ext cx="2878920" cy="288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6800" y="2057400"/>
            <a:ext cx="2158920" cy="224892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/>
          <p:nvPr/>
        </p:nvSpPr>
        <p:spPr>
          <a:xfrm>
            <a:off x="1097280" y="178920"/>
            <a:ext cx="7955280" cy="1138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5E5028"/>
                </a:solidFill>
                <a:latin typeface="Arial"/>
                <a:ea typeface="Arial"/>
                <a:cs typeface="Arial"/>
                <a:sym typeface="Arial"/>
              </a:rPr>
              <a:t>Quantum Physics and Technology of Matter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2016-08-02T14:47:46Z</dcterms:created>
  <dc:creator>Francesca Zuccarello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UNICT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2</vt:i4>
  </property>
  <property fmtid="{D5CDD505-2E9C-101B-9397-08002B2CF9AE}" pid="8" name="Notes">
    <vt:i4>1</vt:i4>
  </property>
  <property fmtid="{D5CDD505-2E9C-101B-9397-08002B2CF9AE}" pid="9" name="PresentationFormat">
    <vt:lpwstr>Presentazione su schermo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