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64"/>
  </p:notesMasterIdLst>
  <p:sldIdLst>
    <p:sldId id="256" r:id="rId2"/>
    <p:sldId id="257" r:id="rId3"/>
    <p:sldId id="258" r:id="rId4"/>
    <p:sldId id="263" r:id="rId5"/>
    <p:sldId id="265" r:id="rId6"/>
    <p:sldId id="266" r:id="rId7"/>
    <p:sldId id="268" r:id="rId8"/>
    <p:sldId id="267" r:id="rId9"/>
    <p:sldId id="269" r:id="rId10"/>
    <p:sldId id="270" r:id="rId11"/>
    <p:sldId id="276" r:id="rId12"/>
    <p:sldId id="278" r:id="rId13"/>
    <p:sldId id="323" r:id="rId14"/>
    <p:sldId id="259" r:id="rId15"/>
    <p:sldId id="271" r:id="rId16"/>
    <p:sldId id="275" r:id="rId17"/>
    <p:sldId id="272" r:id="rId18"/>
    <p:sldId id="273" r:id="rId19"/>
    <p:sldId id="279" r:id="rId20"/>
    <p:sldId id="280" r:id="rId21"/>
    <p:sldId id="281" r:id="rId22"/>
    <p:sldId id="260" r:id="rId23"/>
    <p:sldId id="283" r:id="rId24"/>
    <p:sldId id="284" r:id="rId25"/>
    <p:sldId id="285" r:id="rId26"/>
    <p:sldId id="286" r:id="rId27"/>
    <p:sldId id="287" r:id="rId28"/>
    <p:sldId id="302" r:id="rId29"/>
    <p:sldId id="303" r:id="rId30"/>
    <p:sldId id="261" r:id="rId31"/>
    <p:sldId id="288" r:id="rId32"/>
    <p:sldId id="289" r:id="rId33"/>
    <p:sldId id="290" r:id="rId34"/>
    <p:sldId id="291" r:id="rId35"/>
    <p:sldId id="292" r:id="rId36"/>
    <p:sldId id="294" r:id="rId37"/>
    <p:sldId id="295" r:id="rId38"/>
    <p:sldId id="296" r:id="rId39"/>
    <p:sldId id="297" r:id="rId40"/>
    <p:sldId id="298" r:id="rId41"/>
    <p:sldId id="299" r:id="rId42"/>
    <p:sldId id="300" r:id="rId43"/>
    <p:sldId id="293" r:id="rId44"/>
    <p:sldId id="304" r:id="rId45"/>
    <p:sldId id="305" r:id="rId46"/>
    <p:sldId id="306" r:id="rId47"/>
    <p:sldId id="307" r:id="rId48"/>
    <p:sldId id="309" r:id="rId49"/>
    <p:sldId id="322" r:id="rId50"/>
    <p:sldId id="262" r:id="rId51"/>
    <p:sldId id="311" r:id="rId52"/>
    <p:sldId id="317" r:id="rId53"/>
    <p:sldId id="318" r:id="rId54"/>
    <p:sldId id="310" r:id="rId55"/>
    <p:sldId id="312" r:id="rId56"/>
    <p:sldId id="313" r:id="rId57"/>
    <p:sldId id="314" r:id="rId58"/>
    <p:sldId id="315" r:id="rId59"/>
    <p:sldId id="316" r:id="rId60"/>
    <p:sldId id="319" r:id="rId61"/>
    <p:sldId id="320" r:id="rId62"/>
    <p:sldId id="321"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8"/>
    <p:restoredTop sz="94646"/>
  </p:normalViewPr>
  <p:slideViewPr>
    <p:cSldViewPr snapToGrid="0" snapToObjects="1" showGuides="1">
      <p:cViewPr varScale="1">
        <p:scale>
          <a:sx n="95" d="100"/>
          <a:sy n="95" d="100"/>
        </p:scale>
        <p:origin x="656" y="176"/>
      </p:cViewPr>
      <p:guideLst>
        <p:guide orient="horz" pos="2137"/>
        <p:guide pos="3840"/>
      </p:guideLst>
    </p:cSldViewPr>
  </p:slid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1A609B-FFAA-7C42-964C-84C20D7688E4}"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C4F5B136-9E40-AA45-9219-DD119561557E}">
      <dgm:prSet/>
      <dgm:spPr/>
      <dgm:t>
        <a:bodyPr/>
        <a:lstStyle/>
        <a:p>
          <a:r>
            <a:rPr lang="en-US"/>
            <a:t>AQ: </a:t>
          </a:r>
          <a:endParaRPr lang="it-IT"/>
        </a:p>
      </dgm:t>
    </dgm:pt>
    <dgm:pt modelId="{7B8FFE3B-24B2-A04C-9E76-794781CB6161}" type="parTrans" cxnId="{E3FB88B5-FEE5-464B-BFDE-9C53B16B9D68}">
      <dgm:prSet/>
      <dgm:spPr/>
      <dgm:t>
        <a:bodyPr/>
        <a:lstStyle/>
        <a:p>
          <a:endParaRPr lang="en-US"/>
        </a:p>
      </dgm:t>
    </dgm:pt>
    <dgm:pt modelId="{AF3CEF24-FDDE-4B4E-8E64-FEC3551E7062}" type="sibTrans" cxnId="{E3FB88B5-FEE5-464B-BFDE-9C53B16B9D68}">
      <dgm:prSet/>
      <dgm:spPr/>
      <dgm:t>
        <a:bodyPr/>
        <a:lstStyle/>
        <a:p>
          <a:endParaRPr lang="en-US"/>
        </a:p>
      </dgm:t>
    </dgm:pt>
    <dgm:pt modelId="{4E41F287-D56F-BE4F-A4C9-525B2DF6155E}">
      <dgm:prSet/>
      <dgm:spPr/>
      <dgm:t>
        <a:bodyPr/>
        <a:lstStyle/>
        <a:p>
          <a:r>
            <a:rPr lang="it-IT" b="1" baseline="0" noProof="0" dirty="0"/>
            <a:t>Perché</a:t>
          </a:r>
          <a:r>
            <a:rPr lang="en-US" baseline="0" dirty="0"/>
            <a:t>:</a:t>
          </a:r>
        </a:p>
        <a:p>
          <a:r>
            <a:rPr lang="en-US" baseline="0" dirty="0"/>
            <a:t> Quadro </a:t>
          </a:r>
          <a:r>
            <a:rPr lang="en-US" baseline="0" dirty="0" err="1"/>
            <a:t>normativo</a:t>
          </a:r>
          <a:endParaRPr lang="it-IT" dirty="0"/>
        </a:p>
      </dgm:t>
    </dgm:pt>
    <dgm:pt modelId="{16633E6C-EABD-E849-B3E4-937338C3B2B1}" type="parTrans" cxnId="{EBEE6722-4B9B-BA45-AB59-527B6F57E2D4}">
      <dgm:prSet/>
      <dgm:spPr/>
      <dgm:t>
        <a:bodyPr/>
        <a:lstStyle/>
        <a:p>
          <a:endParaRPr lang="en-US"/>
        </a:p>
      </dgm:t>
    </dgm:pt>
    <dgm:pt modelId="{C78AC768-0315-DA49-9F56-9842E7264169}" type="sibTrans" cxnId="{EBEE6722-4B9B-BA45-AB59-527B6F57E2D4}">
      <dgm:prSet/>
      <dgm:spPr/>
      <dgm:t>
        <a:bodyPr/>
        <a:lstStyle/>
        <a:p>
          <a:endParaRPr lang="en-US"/>
        </a:p>
      </dgm:t>
    </dgm:pt>
    <dgm:pt modelId="{A74F30A5-E65A-BA45-A8C4-F2CBB2E0BF6E}">
      <dgm:prSet/>
      <dgm:spPr/>
      <dgm:t>
        <a:bodyPr/>
        <a:lstStyle/>
        <a:p>
          <a:r>
            <a:rPr lang="en-US" b="1" baseline="0" dirty="0"/>
            <a:t>Come</a:t>
          </a:r>
          <a:r>
            <a:rPr lang="en-US" baseline="0" dirty="0"/>
            <a:t>:</a:t>
          </a:r>
        </a:p>
        <a:p>
          <a:r>
            <a:rPr lang="en-US" baseline="0" dirty="0"/>
            <a:t> Sistema di AQ dell’ </a:t>
          </a:r>
          <a:r>
            <a:rPr lang="en-US" baseline="0" dirty="0" err="1"/>
            <a:t>Ateneo</a:t>
          </a:r>
          <a:r>
            <a:rPr lang="en-US" baseline="0" dirty="0"/>
            <a:t> di Catania</a:t>
          </a:r>
          <a:endParaRPr lang="it-IT" dirty="0"/>
        </a:p>
      </dgm:t>
    </dgm:pt>
    <dgm:pt modelId="{4DAC925E-65B3-FC4C-86FE-FA1FB3FD998B}" type="parTrans" cxnId="{2F0A96B6-2D58-D549-B185-44BE6D60767F}">
      <dgm:prSet/>
      <dgm:spPr/>
      <dgm:t>
        <a:bodyPr/>
        <a:lstStyle/>
        <a:p>
          <a:endParaRPr lang="en-US"/>
        </a:p>
      </dgm:t>
    </dgm:pt>
    <dgm:pt modelId="{3951EB0F-EC9F-0844-9908-B5F0CE440C5B}" type="sibTrans" cxnId="{2F0A96B6-2D58-D549-B185-44BE6D60767F}">
      <dgm:prSet/>
      <dgm:spPr/>
      <dgm:t>
        <a:bodyPr/>
        <a:lstStyle/>
        <a:p>
          <a:endParaRPr lang="en-US"/>
        </a:p>
      </dgm:t>
    </dgm:pt>
    <dgm:pt modelId="{627BB428-D2D8-9741-9BAF-C7D787155B89}">
      <dgm:prSet/>
      <dgm:spPr/>
      <dgm:t>
        <a:bodyPr/>
        <a:lstStyle/>
        <a:p>
          <a:r>
            <a:rPr lang="en-US" b="1" baseline="0" dirty="0"/>
            <a:t>Chi</a:t>
          </a:r>
          <a:r>
            <a:rPr lang="en-US" baseline="0" dirty="0"/>
            <a:t>: </a:t>
          </a:r>
        </a:p>
        <a:p>
          <a:r>
            <a:rPr lang="en-US" baseline="0" dirty="0"/>
            <a:t>la CQD del DFA</a:t>
          </a:r>
          <a:endParaRPr lang="it-IT" dirty="0"/>
        </a:p>
      </dgm:t>
    </dgm:pt>
    <dgm:pt modelId="{060E2A8F-9DD2-EA4C-899D-5573B2C1CC72}" type="parTrans" cxnId="{6F01A387-7060-7541-8AE4-28E56E7E0C37}">
      <dgm:prSet/>
      <dgm:spPr/>
      <dgm:t>
        <a:bodyPr/>
        <a:lstStyle/>
        <a:p>
          <a:endParaRPr lang="en-US"/>
        </a:p>
      </dgm:t>
    </dgm:pt>
    <dgm:pt modelId="{3A4652B1-897B-7B44-BB6F-F2508535376D}" type="sibTrans" cxnId="{6F01A387-7060-7541-8AE4-28E56E7E0C37}">
      <dgm:prSet/>
      <dgm:spPr/>
      <dgm:t>
        <a:bodyPr/>
        <a:lstStyle/>
        <a:p>
          <a:endParaRPr lang="en-US"/>
        </a:p>
      </dgm:t>
    </dgm:pt>
    <dgm:pt modelId="{3F803228-6B82-0343-BF48-055412F85844}">
      <dgm:prSet/>
      <dgm:spPr/>
      <dgm:t>
        <a:bodyPr/>
        <a:lstStyle/>
        <a:p>
          <a:r>
            <a:rPr lang="en-US" b="1" baseline="0" dirty="0"/>
            <a:t>Che </a:t>
          </a:r>
          <a:r>
            <a:rPr lang="it-IT" b="1" baseline="0" dirty="0"/>
            <a:t>cosa</a:t>
          </a:r>
          <a:r>
            <a:rPr lang="it-IT" baseline="0" dirty="0"/>
            <a:t>:</a:t>
          </a:r>
        </a:p>
        <a:p>
          <a:r>
            <a:rPr lang="it-IT" baseline="0" dirty="0"/>
            <a:t> compiti e azioni della CQD</a:t>
          </a:r>
          <a:endParaRPr lang="it-IT" dirty="0"/>
        </a:p>
      </dgm:t>
    </dgm:pt>
    <dgm:pt modelId="{1BF3CE8B-3710-A648-92E0-A7901A1251AE}" type="parTrans" cxnId="{DD1A0BE5-C346-F740-868C-56FC029AE06C}">
      <dgm:prSet/>
      <dgm:spPr/>
      <dgm:t>
        <a:bodyPr/>
        <a:lstStyle/>
        <a:p>
          <a:endParaRPr lang="en-US"/>
        </a:p>
      </dgm:t>
    </dgm:pt>
    <dgm:pt modelId="{ECDA963E-70F0-9A40-90E4-487D74C3180B}" type="sibTrans" cxnId="{DD1A0BE5-C346-F740-868C-56FC029AE06C}">
      <dgm:prSet/>
      <dgm:spPr/>
      <dgm:t>
        <a:bodyPr/>
        <a:lstStyle/>
        <a:p>
          <a:endParaRPr lang="en-US"/>
        </a:p>
      </dgm:t>
    </dgm:pt>
    <dgm:pt modelId="{54A35996-8A5B-6F4A-878E-CFDDD42A9B24}">
      <dgm:prSet/>
      <dgm:spPr/>
      <dgm:t>
        <a:bodyPr/>
        <a:lstStyle/>
        <a:p>
          <a:r>
            <a:rPr lang="it-IT" b="1" baseline="0" dirty="0"/>
            <a:t>Perché proprio io? </a:t>
          </a:r>
          <a:r>
            <a:rPr lang="it-IT" baseline="0" dirty="0"/>
            <a:t>: </a:t>
          </a:r>
        </a:p>
        <a:p>
          <a:r>
            <a:rPr lang="it-IT" baseline="0" dirty="0"/>
            <a:t>che cosa ognuno di noi può fare</a:t>
          </a:r>
          <a:endParaRPr lang="it-IT" dirty="0"/>
        </a:p>
      </dgm:t>
    </dgm:pt>
    <dgm:pt modelId="{CCD74FFB-1899-264C-88C9-AC2202F89EEA}" type="parTrans" cxnId="{A84273FF-38C7-3F49-8484-7373E328DBA4}">
      <dgm:prSet/>
      <dgm:spPr/>
      <dgm:t>
        <a:bodyPr/>
        <a:lstStyle/>
        <a:p>
          <a:endParaRPr lang="en-US"/>
        </a:p>
      </dgm:t>
    </dgm:pt>
    <dgm:pt modelId="{24797169-502E-4F43-B4ED-7BF121C42953}" type="sibTrans" cxnId="{A84273FF-38C7-3F49-8484-7373E328DBA4}">
      <dgm:prSet/>
      <dgm:spPr/>
      <dgm:t>
        <a:bodyPr/>
        <a:lstStyle/>
        <a:p>
          <a:endParaRPr lang="en-US"/>
        </a:p>
      </dgm:t>
    </dgm:pt>
    <dgm:pt modelId="{CCF9FB0F-9E70-8746-90C7-53E839FFFDD0}" type="pres">
      <dgm:prSet presAssocID="{781A609B-FFAA-7C42-964C-84C20D7688E4}" presName="Name0" presStyleCnt="0">
        <dgm:presLayoutVars>
          <dgm:chPref val="1"/>
          <dgm:dir/>
          <dgm:animOne val="branch"/>
          <dgm:animLvl val="lvl"/>
          <dgm:resizeHandles/>
        </dgm:presLayoutVars>
      </dgm:prSet>
      <dgm:spPr/>
    </dgm:pt>
    <dgm:pt modelId="{9F54C19E-2507-904F-BDAB-BC12EEABF9A2}" type="pres">
      <dgm:prSet presAssocID="{C4F5B136-9E40-AA45-9219-DD119561557E}" presName="vertOne" presStyleCnt="0"/>
      <dgm:spPr/>
    </dgm:pt>
    <dgm:pt modelId="{598D63E8-6839-5C4C-B12B-3CE95E8DE3BA}" type="pres">
      <dgm:prSet presAssocID="{C4F5B136-9E40-AA45-9219-DD119561557E}" presName="txOne" presStyleLbl="node0" presStyleIdx="0" presStyleCnt="1" custScaleY="31362" custLinFactY="-11327" custLinFactNeighborX="40" custLinFactNeighborY="-100000">
        <dgm:presLayoutVars>
          <dgm:chPref val="3"/>
        </dgm:presLayoutVars>
      </dgm:prSet>
      <dgm:spPr/>
    </dgm:pt>
    <dgm:pt modelId="{9EFC0625-DE35-F64B-B0F4-B9CB45865D7E}" type="pres">
      <dgm:prSet presAssocID="{C4F5B136-9E40-AA45-9219-DD119561557E}" presName="parTransOne" presStyleCnt="0"/>
      <dgm:spPr/>
    </dgm:pt>
    <dgm:pt modelId="{5D449727-D5DD-A444-88BB-25A3E5D23367}" type="pres">
      <dgm:prSet presAssocID="{C4F5B136-9E40-AA45-9219-DD119561557E}" presName="horzOne" presStyleCnt="0"/>
      <dgm:spPr/>
    </dgm:pt>
    <dgm:pt modelId="{9924B116-6AB9-5D44-896F-C31D602D9CDA}" type="pres">
      <dgm:prSet presAssocID="{4E41F287-D56F-BE4F-A4C9-525B2DF6155E}" presName="vertTwo" presStyleCnt="0"/>
      <dgm:spPr/>
    </dgm:pt>
    <dgm:pt modelId="{0EE2E830-C739-8643-9AA7-D68E5D501927}" type="pres">
      <dgm:prSet presAssocID="{4E41F287-D56F-BE4F-A4C9-525B2DF6155E}" presName="txTwo" presStyleLbl="node2" presStyleIdx="0" presStyleCnt="5">
        <dgm:presLayoutVars>
          <dgm:chPref val="3"/>
        </dgm:presLayoutVars>
      </dgm:prSet>
      <dgm:spPr/>
    </dgm:pt>
    <dgm:pt modelId="{83C322C5-7ABA-804C-83B3-133A1E3C36F8}" type="pres">
      <dgm:prSet presAssocID="{4E41F287-D56F-BE4F-A4C9-525B2DF6155E}" presName="horzTwo" presStyleCnt="0"/>
      <dgm:spPr/>
    </dgm:pt>
    <dgm:pt modelId="{7B4264BC-8760-F346-8C3F-A2C9D55348B3}" type="pres">
      <dgm:prSet presAssocID="{C78AC768-0315-DA49-9F56-9842E7264169}" presName="sibSpaceTwo" presStyleCnt="0"/>
      <dgm:spPr/>
    </dgm:pt>
    <dgm:pt modelId="{4F6C1F88-1B45-1C44-9BF4-8DD9ACC4D4D1}" type="pres">
      <dgm:prSet presAssocID="{A74F30A5-E65A-BA45-A8C4-F2CBB2E0BF6E}" presName="vertTwo" presStyleCnt="0"/>
      <dgm:spPr/>
    </dgm:pt>
    <dgm:pt modelId="{817D7B6A-D25C-154D-9D2C-1DE9CF2B700F}" type="pres">
      <dgm:prSet presAssocID="{A74F30A5-E65A-BA45-A8C4-F2CBB2E0BF6E}" presName="txTwo" presStyleLbl="node2" presStyleIdx="1" presStyleCnt="5">
        <dgm:presLayoutVars>
          <dgm:chPref val="3"/>
        </dgm:presLayoutVars>
      </dgm:prSet>
      <dgm:spPr/>
    </dgm:pt>
    <dgm:pt modelId="{86B09290-F7E1-5A48-9A8E-5A1AA0D4ED9C}" type="pres">
      <dgm:prSet presAssocID="{A74F30A5-E65A-BA45-A8C4-F2CBB2E0BF6E}" presName="horzTwo" presStyleCnt="0"/>
      <dgm:spPr/>
    </dgm:pt>
    <dgm:pt modelId="{960C7930-313C-D04B-A451-C954C2B8BBF8}" type="pres">
      <dgm:prSet presAssocID="{3951EB0F-EC9F-0844-9908-B5F0CE440C5B}" presName="sibSpaceTwo" presStyleCnt="0"/>
      <dgm:spPr/>
    </dgm:pt>
    <dgm:pt modelId="{821F4BD6-15E6-5944-A165-A6A5181C3768}" type="pres">
      <dgm:prSet presAssocID="{627BB428-D2D8-9741-9BAF-C7D787155B89}" presName="vertTwo" presStyleCnt="0"/>
      <dgm:spPr/>
    </dgm:pt>
    <dgm:pt modelId="{CF8C00AF-7A26-894A-A789-F43570A8917D}" type="pres">
      <dgm:prSet presAssocID="{627BB428-D2D8-9741-9BAF-C7D787155B89}" presName="txTwo" presStyleLbl="node2" presStyleIdx="2" presStyleCnt="5">
        <dgm:presLayoutVars>
          <dgm:chPref val="3"/>
        </dgm:presLayoutVars>
      </dgm:prSet>
      <dgm:spPr/>
    </dgm:pt>
    <dgm:pt modelId="{A20A7BCF-42FD-D540-A56B-A10101BAEEF6}" type="pres">
      <dgm:prSet presAssocID="{627BB428-D2D8-9741-9BAF-C7D787155B89}" presName="horzTwo" presStyleCnt="0"/>
      <dgm:spPr/>
    </dgm:pt>
    <dgm:pt modelId="{4DBC13E1-E7B2-0447-A16E-5435E79E8748}" type="pres">
      <dgm:prSet presAssocID="{3A4652B1-897B-7B44-BB6F-F2508535376D}" presName="sibSpaceTwo" presStyleCnt="0"/>
      <dgm:spPr/>
    </dgm:pt>
    <dgm:pt modelId="{CB1E3B2C-6363-E74F-A937-FC6950F5DA4B}" type="pres">
      <dgm:prSet presAssocID="{3F803228-6B82-0343-BF48-055412F85844}" presName="vertTwo" presStyleCnt="0"/>
      <dgm:spPr/>
    </dgm:pt>
    <dgm:pt modelId="{438ABBF3-9DBD-AB4F-9858-B50C83208D6E}" type="pres">
      <dgm:prSet presAssocID="{3F803228-6B82-0343-BF48-055412F85844}" presName="txTwo" presStyleLbl="node2" presStyleIdx="3" presStyleCnt="5">
        <dgm:presLayoutVars>
          <dgm:chPref val="3"/>
        </dgm:presLayoutVars>
      </dgm:prSet>
      <dgm:spPr/>
    </dgm:pt>
    <dgm:pt modelId="{2F516769-EAE3-AF4C-905D-57BC48D3BAB4}" type="pres">
      <dgm:prSet presAssocID="{3F803228-6B82-0343-BF48-055412F85844}" presName="horzTwo" presStyleCnt="0"/>
      <dgm:spPr/>
    </dgm:pt>
    <dgm:pt modelId="{A7CFB93F-150D-1C4B-88E4-B00643C8DF8B}" type="pres">
      <dgm:prSet presAssocID="{ECDA963E-70F0-9A40-90E4-487D74C3180B}" presName="sibSpaceTwo" presStyleCnt="0"/>
      <dgm:spPr/>
    </dgm:pt>
    <dgm:pt modelId="{8C55ADBC-36C0-C347-8297-1BD1705E5EB6}" type="pres">
      <dgm:prSet presAssocID="{54A35996-8A5B-6F4A-878E-CFDDD42A9B24}" presName="vertTwo" presStyleCnt="0"/>
      <dgm:spPr/>
    </dgm:pt>
    <dgm:pt modelId="{7E9FA732-C3AE-AE4C-9C4B-4EAEEF9601A7}" type="pres">
      <dgm:prSet presAssocID="{54A35996-8A5B-6F4A-878E-CFDDD42A9B24}" presName="txTwo" presStyleLbl="node2" presStyleIdx="4" presStyleCnt="5">
        <dgm:presLayoutVars>
          <dgm:chPref val="3"/>
        </dgm:presLayoutVars>
      </dgm:prSet>
      <dgm:spPr/>
    </dgm:pt>
    <dgm:pt modelId="{AD469735-AF2C-CA48-9FF8-C488EC48DAB0}" type="pres">
      <dgm:prSet presAssocID="{54A35996-8A5B-6F4A-878E-CFDDD42A9B24}" presName="horzTwo" presStyleCnt="0"/>
      <dgm:spPr/>
    </dgm:pt>
  </dgm:ptLst>
  <dgm:cxnLst>
    <dgm:cxn modelId="{4DD9C90A-6FFE-A748-A41A-23CB83FE33D8}" type="presOf" srcId="{627BB428-D2D8-9741-9BAF-C7D787155B89}" destId="{CF8C00AF-7A26-894A-A789-F43570A8917D}" srcOrd="0" destOrd="0" presId="urn:microsoft.com/office/officeart/2005/8/layout/hierarchy4"/>
    <dgm:cxn modelId="{EBEE6722-4B9B-BA45-AB59-527B6F57E2D4}" srcId="{C4F5B136-9E40-AA45-9219-DD119561557E}" destId="{4E41F287-D56F-BE4F-A4C9-525B2DF6155E}" srcOrd="0" destOrd="0" parTransId="{16633E6C-EABD-E849-B3E4-937338C3B2B1}" sibTransId="{C78AC768-0315-DA49-9F56-9842E7264169}"/>
    <dgm:cxn modelId="{99157831-E6A5-FE4A-ABF3-56C788CDE305}" type="presOf" srcId="{3F803228-6B82-0343-BF48-055412F85844}" destId="{438ABBF3-9DBD-AB4F-9858-B50C83208D6E}" srcOrd="0" destOrd="0" presId="urn:microsoft.com/office/officeart/2005/8/layout/hierarchy4"/>
    <dgm:cxn modelId="{8053DB32-3A19-A245-A933-052C059C09B6}" type="presOf" srcId="{781A609B-FFAA-7C42-964C-84C20D7688E4}" destId="{CCF9FB0F-9E70-8746-90C7-53E839FFFDD0}" srcOrd="0" destOrd="0" presId="urn:microsoft.com/office/officeart/2005/8/layout/hierarchy4"/>
    <dgm:cxn modelId="{522A6262-F7B4-4E40-9E3C-AD6B1EBEB70C}" type="presOf" srcId="{C4F5B136-9E40-AA45-9219-DD119561557E}" destId="{598D63E8-6839-5C4C-B12B-3CE95E8DE3BA}" srcOrd="0" destOrd="0" presId="urn:microsoft.com/office/officeart/2005/8/layout/hierarchy4"/>
    <dgm:cxn modelId="{6F01A387-7060-7541-8AE4-28E56E7E0C37}" srcId="{C4F5B136-9E40-AA45-9219-DD119561557E}" destId="{627BB428-D2D8-9741-9BAF-C7D787155B89}" srcOrd="2" destOrd="0" parTransId="{060E2A8F-9DD2-EA4C-899D-5573B2C1CC72}" sibTransId="{3A4652B1-897B-7B44-BB6F-F2508535376D}"/>
    <dgm:cxn modelId="{E3FB88B5-FEE5-464B-BFDE-9C53B16B9D68}" srcId="{781A609B-FFAA-7C42-964C-84C20D7688E4}" destId="{C4F5B136-9E40-AA45-9219-DD119561557E}" srcOrd="0" destOrd="0" parTransId="{7B8FFE3B-24B2-A04C-9E76-794781CB6161}" sibTransId="{AF3CEF24-FDDE-4B4E-8E64-FEC3551E7062}"/>
    <dgm:cxn modelId="{2F0A96B6-2D58-D549-B185-44BE6D60767F}" srcId="{C4F5B136-9E40-AA45-9219-DD119561557E}" destId="{A74F30A5-E65A-BA45-A8C4-F2CBB2E0BF6E}" srcOrd="1" destOrd="0" parTransId="{4DAC925E-65B3-FC4C-86FE-FA1FB3FD998B}" sibTransId="{3951EB0F-EC9F-0844-9908-B5F0CE440C5B}"/>
    <dgm:cxn modelId="{9B32AABD-70BF-FD40-9A8B-6776E7B38EEE}" type="presOf" srcId="{A74F30A5-E65A-BA45-A8C4-F2CBB2E0BF6E}" destId="{817D7B6A-D25C-154D-9D2C-1DE9CF2B700F}" srcOrd="0" destOrd="0" presId="urn:microsoft.com/office/officeart/2005/8/layout/hierarchy4"/>
    <dgm:cxn modelId="{FD56D8C6-212C-0147-B9D9-93EB0597B614}" type="presOf" srcId="{54A35996-8A5B-6F4A-878E-CFDDD42A9B24}" destId="{7E9FA732-C3AE-AE4C-9C4B-4EAEEF9601A7}" srcOrd="0" destOrd="0" presId="urn:microsoft.com/office/officeart/2005/8/layout/hierarchy4"/>
    <dgm:cxn modelId="{DD1A0BE5-C346-F740-868C-56FC029AE06C}" srcId="{C4F5B136-9E40-AA45-9219-DD119561557E}" destId="{3F803228-6B82-0343-BF48-055412F85844}" srcOrd="3" destOrd="0" parTransId="{1BF3CE8B-3710-A648-92E0-A7901A1251AE}" sibTransId="{ECDA963E-70F0-9A40-90E4-487D74C3180B}"/>
    <dgm:cxn modelId="{390AD5E9-EAB9-B545-B446-F45C2145255E}" type="presOf" srcId="{4E41F287-D56F-BE4F-A4C9-525B2DF6155E}" destId="{0EE2E830-C739-8643-9AA7-D68E5D501927}" srcOrd="0" destOrd="0" presId="urn:microsoft.com/office/officeart/2005/8/layout/hierarchy4"/>
    <dgm:cxn modelId="{A84273FF-38C7-3F49-8484-7373E328DBA4}" srcId="{C4F5B136-9E40-AA45-9219-DD119561557E}" destId="{54A35996-8A5B-6F4A-878E-CFDDD42A9B24}" srcOrd="4" destOrd="0" parTransId="{CCD74FFB-1899-264C-88C9-AC2202F89EEA}" sibTransId="{24797169-502E-4F43-B4ED-7BF121C42953}"/>
    <dgm:cxn modelId="{77AC80E9-5927-164F-A725-41167EBE30E7}" type="presParOf" srcId="{CCF9FB0F-9E70-8746-90C7-53E839FFFDD0}" destId="{9F54C19E-2507-904F-BDAB-BC12EEABF9A2}" srcOrd="0" destOrd="0" presId="urn:microsoft.com/office/officeart/2005/8/layout/hierarchy4"/>
    <dgm:cxn modelId="{FCB2B051-340C-6440-A0A1-4235C3D7415B}" type="presParOf" srcId="{9F54C19E-2507-904F-BDAB-BC12EEABF9A2}" destId="{598D63E8-6839-5C4C-B12B-3CE95E8DE3BA}" srcOrd="0" destOrd="0" presId="urn:microsoft.com/office/officeart/2005/8/layout/hierarchy4"/>
    <dgm:cxn modelId="{E3C4C179-8973-7249-A858-B008526A09DE}" type="presParOf" srcId="{9F54C19E-2507-904F-BDAB-BC12EEABF9A2}" destId="{9EFC0625-DE35-F64B-B0F4-B9CB45865D7E}" srcOrd="1" destOrd="0" presId="urn:microsoft.com/office/officeart/2005/8/layout/hierarchy4"/>
    <dgm:cxn modelId="{227DD112-AC6E-7546-9C4B-ACA7D2D240E7}" type="presParOf" srcId="{9F54C19E-2507-904F-BDAB-BC12EEABF9A2}" destId="{5D449727-D5DD-A444-88BB-25A3E5D23367}" srcOrd="2" destOrd="0" presId="urn:microsoft.com/office/officeart/2005/8/layout/hierarchy4"/>
    <dgm:cxn modelId="{C0D1F318-2898-DA46-931B-53E8FCD61A8E}" type="presParOf" srcId="{5D449727-D5DD-A444-88BB-25A3E5D23367}" destId="{9924B116-6AB9-5D44-896F-C31D602D9CDA}" srcOrd="0" destOrd="0" presId="urn:microsoft.com/office/officeart/2005/8/layout/hierarchy4"/>
    <dgm:cxn modelId="{20DE43AA-243D-5E47-8BF7-19C8B0A1A4CE}" type="presParOf" srcId="{9924B116-6AB9-5D44-896F-C31D602D9CDA}" destId="{0EE2E830-C739-8643-9AA7-D68E5D501927}" srcOrd="0" destOrd="0" presId="urn:microsoft.com/office/officeart/2005/8/layout/hierarchy4"/>
    <dgm:cxn modelId="{B692D713-576E-0D4D-913B-BB4D8BB74933}" type="presParOf" srcId="{9924B116-6AB9-5D44-896F-C31D602D9CDA}" destId="{83C322C5-7ABA-804C-83B3-133A1E3C36F8}" srcOrd="1" destOrd="0" presId="urn:microsoft.com/office/officeart/2005/8/layout/hierarchy4"/>
    <dgm:cxn modelId="{69EC4138-9542-4145-8BBE-2B530636393E}" type="presParOf" srcId="{5D449727-D5DD-A444-88BB-25A3E5D23367}" destId="{7B4264BC-8760-F346-8C3F-A2C9D55348B3}" srcOrd="1" destOrd="0" presId="urn:microsoft.com/office/officeart/2005/8/layout/hierarchy4"/>
    <dgm:cxn modelId="{F51E5731-639C-E340-B1FB-46B1EC2028ED}" type="presParOf" srcId="{5D449727-D5DD-A444-88BB-25A3E5D23367}" destId="{4F6C1F88-1B45-1C44-9BF4-8DD9ACC4D4D1}" srcOrd="2" destOrd="0" presId="urn:microsoft.com/office/officeart/2005/8/layout/hierarchy4"/>
    <dgm:cxn modelId="{3B4AB80B-3933-CF40-A986-A731D95EA799}" type="presParOf" srcId="{4F6C1F88-1B45-1C44-9BF4-8DD9ACC4D4D1}" destId="{817D7B6A-D25C-154D-9D2C-1DE9CF2B700F}" srcOrd="0" destOrd="0" presId="urn:microsoft.com/office/officeart/2005/8/layout/hierarchy4"/>
    <dgm:cxn modelId="{B92FA6A0-4511-C94C-945C-6E43F5910F6C}" type="presParOf" srcId="{4F6C1F88-1B45-1C44-9BF4-8DD9ACC4D4D1}" destId="{86B09290-F7E1-5A48-9A8E-5A1AA0D4ED9C}" srcOrd="1" destOrd="0" presId="urn:microsoft.com/office/officeart/2005/8/layout/hierarchy4"/>
    <dgm:cxn modelId="{2423FDA2-4F2E-8E44-A225-6A847BF7CC3B}" type="presParOf" srcId="{5D449727-D5DD-A444-88BB-25A3E5D23367}" destId="{960C7930-313C-D04B-A451-C954C2B8BBF8}" srcOrd="3" destOrd="0" presId="urn:microsoft.com/office/officeart/2005/8/layout/hierarchy4"/>
    <dgm:cxn modelId="{68A6FFC9-A561-F343-80E7-4E01A88A31C3}" type="presParOf" srcId="{5D449727-D5DD-A444-88BB-25A3E5D23367}" destId="{821F4BD6-15E6-5944-A165-A6A5181C3768}" srcOrd="4" destOrd="0" presId="urn:microsoft.com/office/officeart/2005/8/layout/hierarchy4"/>
    <dgm:cxn modelId="{3D4499A9-1F25-E54B-9B53-BD998356B67D}" type="presParOf" srcId="{821F4BD6-15E6-5944-A165-A6A5181C3768}" destId="{CF8C00AF-7A26-894A-A789-F43570A8917D}" srcOrd="0" destOrd="0" presId="urn:microsoft.com/office/officeart/2005/8/layout/hierarchy4"/>
    <dgm:cxn modelId="{B0FF8334-615E-A04F-B189-057BA0576815}" type="presParOf" srcId="{821F4BD6-15E6-5944-A165-A6A5181C3768}" destId="{A20A7BCF-42FD-D540-A56B-A10101BAEEF6}" srcOrd="1" destOrd="0" presId="urn:microsoft.com/office/officeart/2005/8/layout/hierarchy4"/>
    <dgm:cxn modelId="{A3C4273C-396C-3645-BB08-C01F5548EA66}" type="presParOf" srcId="{5D449727-D5DD-A444-88BB-25A3E5D23367}" destId="{4DBC13E1-E7B2-0447-A16E-5435E79E8748}" srcOrd="5" destOrd="0" presId="urn:microsoft.com/office/officeart/2005/8/layout/hierarchy4"/>
    <dgm:cxn modelId="{C01957D5-8B92-B848-8F71-E69B0F8C7C1F}" type="presParOf" srcId="{5D449727-D5DD-A444-88BB-25A3E5D23367}" destId="{CB1E3B2C-6363-E74F-A937-FC6950F5DA4B}" srcOrd="6" destOrd="0" presId="urn:microsoft.com/office/officeart/2005/8/layout/hierarchy4"/>
    <dgm:cxn modelId="{2E75DD4E-AD44-A442-ACF9-D70E8463B11D}" type="presParOf" srcId="{CB1E3B2C-6363-E74F-A937-FC6950F5DA4B}" destId="{438ABBF3-9DBD-AB4F-9858-B50C83208D6E}" srcOrd="0" destOrd="0" presId="urn:microsoft.com/office/officeart/2005/8/layout/hierarchy4"/>
    <dgm:cxn modelId="{3D8FE044-87E2-5941-AD8E-2F88953AD84C}" type="presParOf" srcId="{CB1E3B2C-6363-E74F-A937-FC6950F5DA4B}" destId="{2F516769-EAE3-AF4C-905D-57BC48D3BAB4}" srcOrd="1" destOrd="0" presId="urn:microsoft.com/office/officeart/2005/8/layout/hierarchy4"/>
    <dgm:cxn modelId="{78B157E5-6A2B-894A-8E0D-CAC846DFC825}" type="presParOf" srcId="{5D449727-D5DD-A444-88BB-25A3E5D23367}" destId="{A7CFB93F-150D-1C4B-88E4-B00643C8DF8B}" srcOrd="7" destOrd="0" presId="urn:microsoft.com/office/officeart/2005/8/layout/hierarchy4"/>
    <dgm:cxn modelId="{F178C1ED-59E4-A141-B84F-A26DC504C709}" type="presParOf" srcId="{5D449727-D5DD-A444-88BB-25A3E5D23367}" destId="{8C55ADBC-36C0-C347-8297-1BD1705E5EB6}" srcOrd="8" destOrd="0" presId="urn:microsoft.com/office/officeart/2005/8/layout/hierarchy4"/>
    <dgm:cxn modelId="{C206A982-7EEB-1D47-B5FC-7DEC68749060}" type="presParOf" srcId="{8C55ADBC-36C0-C347-8297-1BD1705E5EB6}" destId="{7E9FA732-C3AE-AE4C-9C4B-4EAEEF9601A7}" srcOrd="0" destOrd="0" presId="urn:microsoft.com/office/officeart/2005/8/layout/hierarchy4"/>
    <dgm:cxn modelId="{AE733827-3E50-0143-B56D-C045C89D748F}" type="presParOf" srcId="{8C55ADBC-36C0-C347-8297-1BD1705E5EB6}" destId="{AD469735-AF2C-CA48-9FF8-C488EC48DAB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1A609B-FFAA-7C42-964C-84C20D7688E4}" type="doc">
      <dgm:prSet loTypeId="urn:microsoft.com/office/officeart/2005/8/layout/hierarchy4" loCatId="list" qsTypeId="urn:microsoft.com/office/officeart/2005/8/quickstyle/simple1" qsCatId="simple" csTypeId="urn:microsoft.com/office/officeart/2005/8/colors/accent0_1" csCatId="mainScheme" phldr="1"/>
      <dgm:spPr/>
      <dgm:t>
        <a:bodyPr/>
        <a:lstStyle/>
        <a:p>
          <a:endParaRPr lang="en-US"/>
        </a:p>
      </dgm:t>
    </dgm:pt>
    <dgm:pt modelId="{C4F5B136-9E40-AA45-9219-DD119561557E}">
      <dgm:prSet/>
      <dgm:spPr/>
      <dgm:t>
        <a:bodyPr/>
        <a:lstStyle/>
        <a:p>
          <a:r>
            <a:rPr lang="en-US"/>
            <a:t>AQ: </a:t>
          </a:r>
          <a:endParaRPr lang="it-IT"/>
        </a:p>
      </dgm:t>
    </dgm:pt>
    <dgm:pt modelId="{7B8FFE3B-24B2-A04C-9E76-794781CB6161}" type="parTrans" cxnId="{E3FB88B5-FEE5-464B-BFDE-9C53B16B9D68}">
      <dgm:prSet/>
      <dgm:spPr/>
      <dgm:t>
        <a:bodyPr/>
        <a:lstStyle/>
        <a:p>
          <a:endParaRPr lang="en-US"/>
        </a:p>
      </dgm:t>
    </dgm:pt>
    <dgm:pt modelId="{AF3CEF24-FDDE-4B4E-8E64-FEC3551E7062}" type="sibTrans" cxnId="{E3FB88B5-FEE5-464B-BFDE-9C53B16B9D68}">
      <dgm:prSet/>
      <dgm:spPr/>
      <dgm:t>
        <a:bodyPr/>
        <a:lstStyle/>
        <a:p>
          <a:endParaRPr lang="en-US"/>
        </a:p>
      </dgm:t>
    </dgm:pt>
    <dgm:pt modelId="{4E41F287-D56F-BE4F-A4C9-525B2DF6155E}">
      <dgm:prSet/>
      <dgm:spPr>
        <a:solidFill>
          <a:schemeClr val="accent1"/>
        </a:solidFill>
      </dgm:spPr>
      <dgm:t>
        <a:bodyPr/>
        <a:lstStyle/>
        <a:p>
          <a:r>
            <a:rPr lang="en-US" b="1" baseline="0" dirty="0" err="1"/>
            <a:t>Perché</a:t>
          </a:r>
          <a:r>
            <a:rPr lang="en-US" baseline="0" dirty="0"/>
            <a:t>:</a:t>
          </a:r>
        </a:p>
        <a:p>
          <a:r>
            <a:rPr lang="en-US" baseline="0" dirty="0"/>
            <a:t> Quadro </a:t>
          </a:r>
          <a:r>
            <a:rPr lang="en-US" baseline="0" dirty="0" err="1"/>
            <a:t>normativo</a:t>
          </a:r>
          <a:endParaRPr lang="it-IT" dirty="0"/>
        </a:p>
      </dgm:t>
    </dgm:pt>
    <dgm:pt modelId="{16633E6C-EABD-E849-B3E4-937338C3B2B1}" type="parTrans" cxnId="{EBEE6722-4B9B-BA45-AB59-527B6F57E2D4}">
      <dgm:prSet/>
      <dgm:spPr/>
      <dgm:t>
        <a:bodyPr/>
        <a:lstStyle/>
        <a:p>
          <a:endParaRPr lang="en-US"/>
        </a:p>
      </dgm:t>
    </dgm:pt>
    <dgm:pt modelId="{C78AC768-0315-DA49-9F56-9842E7264169}" type="sibTrans" cxnId="{EBEE6722-4B9B-BA45-AB59-527B6F57E2D4}">
      <dgm:prSet/>
      <dgm:spPr/>
      <dgm:t>
        <a:bodyPr/>
        <a:lstStyle/>
        <a:p>
          <a:endParaRPr lang="en-US"/>
        </a:p>
      </dgm:t>
    </dgm:pt>
    <dgm:pt modelId="{A74F30A5-E65A-BA45-A8C4-F2CBB2E0BF6E}">
      <dgm:prSet/>
      <dgm:spPr/>
      <dgm:t>
        <a:bodyPr/>
        <a:lstStyle/>
        <a:p>
          <a:r>
            <a:rPr lang="en-US" b="1" baseline="0" dirty="0"/>
            <a:t>Come</a:t>
          </a:r>
          <a:r>
            <a:rPr lang="en-US" baseline="0" dirty="0"/>
            <a:t>:</a:t>
          </a:r>
        </a:p>
        <a:p>
          <a:r>
            <a:rPr lang="en-US" baseline="0" dirty="0"/>
            <a:t> Sistema di AQ dell’ </a:t>
          </a:r>
          <a:r>
            <a:rPr lang="en-US" baseline="0" dirty="0" err="1"/>
            <a:t>Ateneo</a:t>
          </a:r>
          <a:r>
            <a:rPr lang="en-US" baseline="0" dirty="0"/>
            <a:t> di Catania</a:t>
          </a:r>
          <a:endParaRPr lang="it-IT" dirty="0"/>
        </a:p>
      </dgm:t>
    </dgm:pt>
    <dgm:pt modelId="{4DAC925E-65B3-FC4C-86FE-FA1FB3FD998B}" type="parTrans" cxnId="{2F0A96B6-2D58-D549-B185-44BE6D60767F}">
      <dgm:prSet/>
      <dgm:spPr/>
      <dgm:t>
        <a:bodyPr/>
        <a:lstStyle/>
        <a:p>
          <a:endParaRPr lang="en-US"/>
        </a:p>
      </dgm:t>
    </dgm:pt>
    <dgm:pt modelId="{3951EB0F-EC9F-0844-9908-B5F0CE440C5B}" type="sibTrans" cxnId="{2F0A96B6-2D58-D549-B185-44BE6D60767F}">
      <dgm:prSet/>
      <dgm:spPr/>
      <dgm:t>
        <a:bodyPr/>
        <a:lstStyle/>
        <a:p>
          <a:endParaRPr lang="en-US"/>
        </a:p>
      </dgm:t>
    </dgm:pt>
    <dgm:pt modelId="{627BB428-D2D8-9741-9BAF-C7D787155B89}">
      <dgm:prSet/>
      <dgm:spPr/>
      <dgm:t>
        <a:bodyPr/>
        <a:lstStyle/>
        <a:p>
          <a:r>
            <a:rPr lang="en-US" b="1" baseline="0" dirty="0"/>
            <a:t>Chi</a:t>
          </a:r>
          <a:r>
            <a:rPr lang="en-US" baseline="0" dirty="0"/>
            <a:t>: </a:t>
          </a:r>
        </a:p>
        <a:p>
          <a:r>
            <a:rPr lang="en-US" baseline="0" dirty="0"/>
            <a:t>la CQD del DFA</a:t>
          </a:r>
          <a:endParaRPr lang="it-IT" dirty="0"/>
        </a:p>
      </dgm:t>
    </dgm:pt>
    <dgm:pt modelId="{060E2A8F-9DD2-EA4C-899D-5573B2C1CC72}" type="parTrans" cxnId="{6F01A387-7060-7541-8AE4-28E56E7E0C37}">
      <dgm:prSet/>
      <dgm:spPr/>
      <dgm:t>
        <a:bodyPr/>
        <a:lstStyle/>
        <a:p>
          <a:endParaRPr lang="en-US"/>
        </a:p>
      </dgm:t>
    </dgm:pt>
    <dgm:pt modelId="{3A4652B1-897B-7B44-BB6F-F2508535376D}" type="sibTrans" cxnId="{6F01A387-7060-7541-8AE4-28E56E7E0C37}">
      <dgm:prSet/>
      <dgm:spPr/>
      <dgm:t>
        <a:bodyPr/>
        <a:lstStyle/>
        <a:p>
          <a:endParaRPr lang="en-US"/>
        </a:p>
      </dgm:t>
    </dgm:pt>
    <dgm:pt modelId="{3F803228-6B82-0343-BF48-055412F85844}">
      <dgm:prSet/>
      <dgm:spPr/>
      <dgm:t>
        <a:bodyPr/>
        <a:lstStyle/>
        <a:p>
          <a:r>
            <a:rPr lang="en-US" b="1" baseline="0" dirty="0"/>
            <a:t>Che </a:t>
          </a:r>
          <a:r>
            <a:rPr lang="it-IT" b="1" baseline="0" dirty="0"/>
            <a:t>cosa</a:t>
          </a:r>
          <a:r>
            <a:rPr lang="it-IT" baseline="0" dirty="0"/>
            <a:t>:</a:t>
          </a:r>
        </a:p>
        <a:p>
          <a:r>
            <a:rPr lang="it-IT" baseline="0" dirty="0"/>
            <a:t> compiti e azioni della CQD</a:t>
          </a:r>
          <a:endParaRPr lang="it-IT" dirty="0"/>
        </a:p>
      </dgm:t>
    </dgm:pt>
    <dgm:pt modelId="{1BF3CE8B-3710-A648-92E0-A7901A1251AE}" type="parTrans" cxnId="{DD1A0BE5-C346-F740-868C-56FC029AE06C}">
      <dgm:prSet/>
      <dgm:spPr/>
      <dgm:t>
        <a:bodyPr/>
        <a:lstStyle/>
        <a:p>
          <a:endParaRPr lang="en-US"/>
        </a:p>
      </dgm:t>
    </dgm:pt>
    <dgm:pt modelId="{ECDA963E-70F0-9A40-90E4-487D74C3180B}" type="sibTrans" cxnId="{DD1A0BE5-C346-F740-868C-56FC029AE06C}">
      <dgm:prSet/>
      <dgm:spPr/>
      <dgm:t>
        <a:bodyPr/>
        <a:lstStyle/>
        <a:p>
          <a:endParaRPr lang="en-US"/>
        </a:p>
      </dgm:t>
    </dgm:pt>
    <dgm:pt modelId="{54A35996-8A5B-6F4A-878E-CFDDD42A9B24}">
      <dgm:prSet/>
      <dgm:spPr/>
      <dgm:t>
        <a:bodyPr/>
        <a:lstStyle/>
        <a:p>
          <a:r>
            <a:rPr lang="it-IT" b="1" baseline="0" dirty="0"/>
            <a:t>Perché proprio io? </a:t>
          </a:r>
          <a:r>
            <a:rPr lang="it-IT" baseline="0" dirty="0"/>
            <a:t>: </a:t>
          </a:r>
        </a:p>
        <a:p>
          <a:r>
            <a:rPr lang="it-IT" baseline="0" dirty="0"/>
            <a:t>che cosa ognuno di noi può fare</a:t>
          </a:r>
          <a:endParaRPr lang="it-IT" dirty="0"/>
        </a:p>
      </dgm:t>
    </dgm:pt>
    <dgm:pt modelId="{CCD74FFB-1899-264C-88C9-AC2202F89EEA}" type="parTrans" cxnId="{A84273FF-38C7-3F49-8484-7373E328DBA4}">
      <dgm:prSet/>
      <dgm:spPr/>
      <dgm:t>
        <a:bodyPr/>
        <a:lstStyle/>
        <a:p>
          <a:endParaRPr lang="en-US"/>
        </a:p>
      </dgm:t>
    </dgm:pt>
    <dgm:pt modelId="{24797169-502E-4F43-B4ED-7BF121C42953}" type="sibTrans" cxnId="{A84273FF-38C7-3F49-8484-7373E328DBA4}">
      <dgm:prSet/>
      <dgm:spPr/>
      <dgm:t>
        <a:bodyPr/>
        <a:lstStyle/>
        <a:p>
          <a:endParaRPr lang="en-US"/>
        </a:p>
      </dgm:t>
    </dgm:pt>
    <dgm:pt modelId="{CCF9FB0F-9E70-8746-90C7-53E839FFFDD0}" type="pres">
      <dgm:prSet presAssocID="{781A609B-FFAA-7C42-964C-84C20D7688E4}" presName="Name0" presStyleCnt="0">
        <dgm:presLayoutVars>
          <dgm:chPref val="1"/>
          <dgm:dir/>
          <dgm:animOne val="branch"/>
          <dgm:animLvl val="lvl"/>
          <dgm:resizeHandles/>
        </dgm:presLayoutVars>
      </dgm:prSet>
      <dgm:spPr/>
    </dgm:pt>
    <dgm:pt modelId="{9F54C19E-2507-904F-BDAB-BC12EEABF9A2}" type="pres">
      <dgm:prSet presAssocID="{C4F5B136-9E40-AA45-9219-DD119561557E}" presName="vertOne" presStyleCnt="0"/>
      <dgm:spPr/>
    </dgm:pt>
    <dgm:pt modelId="{598D63E8-6839-5C4C-B12B-3CE95E8DE3BA}" type="pres">
      <dgm:prSet presAssocID="{C4F5B136-9E40-AA45-9219-DD119561557E}" presName="txOne" presStyleLbl="node0" presStyleIdx="0" presStyleCnt="1" custScaleY="31362" custLinFactY="-11327" custLinFactNeighborX="40" custLinFactNeighborY="-100000">
        <dgm:presLayoutVars>
          <dgm:chPref val="3"/>
        </dgm:presLayoutVars>
      </dgm:prSet>
      <dgm:spPr/>
    </dgm:pt>
    <dgm:pt modelId="{9EFC0625-DE35-F64B-B0F4-B9CB45865D7E}" type="pres">
      <dgm:prSet presAssocID="{C4F5B136-9E40-AA45-9219-DD119561557E}" presName="parTransOne" presStyleCnt="0"/>
      <dgm:spPr/>
    </dgm:pt>
    <dgm:pt modelId="{5D449727-D5DD-A444-88BB-25A3E5D23367}" type="pres">
      <dgm:prSet presAssocID="{C4F5B136-9E40-AA45-9219-DD119561557E}" presName="horzOne" presStyleCnt="0"/>
      <dgm:spPr/>
    </dgm:pt>
    <dgm:pt modelId="{9924B116-6AB9-5D44-896F-C31D602D9CDA}" type="pres">
      <dgm:prSet presAssocID="{4E41F287-D56F-BE4F-A4C9-525B2DF6155E}" presName="vertTwo" presStyleCnt="0"/>
      <dgm:spPr/>
    </dgm:pt>
    <dgm:pt modelId="{0EE2E830-C739-8643-9AA7-D68E5D501927}" type="pres">
      <dgm:prSet presAssocID="{4E41F287-D56F-BE4F-A4C9-525B2DF6155E}" presName="txTwo" presStyleLbl="node2" presStyleIdx="0" presStyleCnt="5">
        <dgm:presLayoutVars>
          <dgm:chPref val="3"/>
        </dgm:presLayoutVars>
      </dgm:prSet>
      <dgm:spPr/>
    </dgm:pt>
    <dgm:pt modelId="{83C322C5-7ABA-804C-83B3-133A1E3C36F8}" type="pres">
      <dgm:prSet presAssocID="{4E41F287-D56F-BE4F-A4C9-525B2DF6155E}" presName="horzTwo" presStyleCnt="0"/>
      <dgm:spPr/>
    </dgm:pt>
    <dgm:pt modelId="{7B4264BC-8760-F346-8C3F-A2C9D55348B3}" type="pres">
      <dgm:prSet presAssocID="{C78AC768-0315-DA49-9F56-9842E7264169}" presName="sibSpaceTwo" presStyleCnt="0"/>
      <dgm:spPr/>
    </dgm:pt>
    <dgm:pt modelId="{4F6C1F88-1B45-1C44-9BF4-8DD9ACC4D4D1}" type="pres">
      <dgm:prSet presAssocID="{A74F30A5-E65A-BA45-A8C4-F2CBB2E0BF6E}" presName="vertTwo" presStyleCnt="0"/>
      <dgm:spPr/>
    </dgm:pt>
    <dgm:pt modelId="{817D7B6A-D25C-154D-9D2C-1DE9CF2B700F}" type="pres">
      <dgm:prSet presAssocID="{A74F30A5-E65A-BA45-A8C4-F2CBB2E0BF6E}" presName="txTwo" presStyleLbl="node2" presStyleIdx="1" presStyleCnt="5">
        <dgm:presLayoutVars>
          <dgm:chPref val="3"/>
        </dgm:presLayoutVars>
      </dgm:prSet>
      <dgm:spPr/>
    </dgm:pt>
    <dgm:pt modelId="{86B09290-F7E1-5A48-9A8E-5A1AA0D4ED9C}" type="pres">
      <dgm:prSet presAssocID="{A74F30A5-E65A-BA45-A8C4-F2CBB2E0BF6E}" presName="horzTwo" presStyleCnt="0"/>
      <dgm:spPr/>
    </dgm:pt>
    <dgm:pt modelId="{960C7930-313C-D04B-A451-C954C2B8BBF8}" type="pres">
      <dgm:prSet presAssocID="{3951EB0F-EC9F-0844-9908-B5F0CE440C5B}" presName="sibSpaceTwo" presStyleCnt="0"/>
      <dgm:spPr/>
    </dgm:pt>
    <dgm:pt modelId="{821F4BD6-15E6-5944-A165-A6A5181C3768}" type="pres">
      <dgm:prSet presAssocID="{627BB428-D2D8-9741-9BAF-C7D787155B89}" presName="vertTwo" presStyleCnt="0"/>
      <dgm:spPr/>
    </dgm:pt>
    <dgm:pt modelId="{CF8C00AF-7A26-894A-A789-F43570A8917D}" type="pres">
      <dgm:prSet presAssocID="{627BB428-D2D8-9741-9BAF-C7D787155B89}" presName="txTwo" presStyleLbl="node2" presStyleIdx="2" presStyleCnt="5">
        <dgm:presLayoutVars>
          <dgm:chPref val="3"/>
        </dgm:presLayoutVars>
      </dgm:prSet>
      <dgm:spPr/>
    </dgm:pt>
    <dgm:pt modelId="{A20A7BCF-42FD-D540-A56B-A10101BAEEF6}" type="pres">
      <dgm:prSet presAssocID="{627BB428-D2D8-9741-9BAF-C7D787155B89}" presName="horzTwo" presStyleCnt="0"/>
      <dgm:spPr/>
    </dgm:pt>
    <dgm:pt modelId="{4DBC13E1-E7B2-0447-A16E-5435E79E8748}" type="pres">
      <dgm:prSet presAssocID="{3A4652B1-897B-7B44-BB6F-F2508535376D}" presName="sibSpaceTwo" presStyleCnt="0"/>
      <dgm:spPr/>
    </dgm:pt>
    <dgm:pt modelId="{CB1E3B2C-6363-E74F-A937-FC6950F5DA4B}" type="pres">
      <dgm:prSet presAssocID="{3F803228-6B82-0343-BF48-055412F85844}" presName="vertTwo" presStyleCnt="0"/>
      <dgm:spPr/>
    </dgm:pt>
    <dgm:pt modelId="{438ABBF3-9DBD-AB4F-9858-B50C83208D6E}" type="pres">
      <dgm:prSet presAssocID="{3F803228-6B82-0343-BF48-055412F85844}" presName="txTwo" presStyleLbl="node2" presStyleIdx="3" presStyleCnt="5">
        <dgm:presLayoutVars>
          <dgm:chPref val="3"/>
        </dgm:presLayoutVars>
      </dgm:prSet>
      <dgm:spPr/>
    </dgm:pt>
    <dgm:pt modelId="{2F516769-EAE3-AF4C-905D-57BC48D3BAB4}" type="pres">
      <dgm:prSet presAssocID="{3F803228-6B82-0343-BF48-055412F85844}" presName="horzTwo" presStyleCnt="0"/>
      <dgm:spPr/>
    </dgm:pt>
    <dgm:pt modelId="{A7CFB93F-150D-1C4B-88E4-B00643C8DF8B}" type="pres">
      <dgm:prSet presAssocID="{ECDA963E-70F0-9A40-90E4-487D74C3180B}" presName="sibSpaceTwo" presStyleCnt="0"/>
      <dgm:spPr/>
    </dgm:pt>
    <dgm:pt modelId="{8C55ADBC-36C0-C347-8297-1BD1705E5EB6}" type="pres">
      <dgm:prSet presAssocID="{54A35996-8A5B-6F4A-878E-CFDDD42A9B24}" presName="vertTwo" presStyleCnt="0"/>
      <dgm:spPr/>
    </dgm:pt>
    <dgm:pt modelId="{7E9FA732-C3AE-AE4C-9C4B-4EAEEF9601A7}" type="pres">
      <dgm:prSet presAssocID="{54A35996-8A5B-6F4A-878E-CFDDD42A9B24}" presName="txTwo" presStyleLbl="node2" presStyleIdx="4" presStyleCnt="5">
        <dgm:presLayoutVars>
          <dgm:chPref val="3"/>
        </dgm:presLayoutVars>
      </dgm:prSet>
      <dgm:spPr/>
    </dgm:pt>
    <dgm:pt modelId="{AD469735-AF2C-CA48-9FF8-C488EC48DAB0}" type="pres">
      <dgm:prSet presAssocID="{54A35996-8A5B-6F4A-878E-CFDDD42A9B24}" presName="horzTwo" presStyleCnt="0"/>
      <dgm:spPr/>
    </dgm:pt>
  </dgm:ptLst>
  <dgm:cxnLst>
    <dgm:cxn modelId="{4DD9C90A-6FFE-A748-A41A-23CB83FE33D8}" type="presOf" srcId="{627BB428-D2D8-9741-9BAF-C7D787155B89}" destId="{CF8C00AF-7A26-894A-A789-F43570A8917D}" srcOrd="0" destOrd="0" presId="urn:microsoft.com/office/officeart/2005/8/layout/hierarchy4"/>
    <dgm:cxn modelId="{EBEE6722-4B9B-BA45-AB59-527B6F57E2D4}" srcId="{C4F5B136-9E40-AA45-9219-DD119561557E}" destId="{4E41F287-D56F-BE4F-A4C9-525B2DF6155E}" srcOrd="0" destOrd="0" parTransId="{16633E6C-EABD-E849-B3E4-937338C3B2B1}" sibTransId="{C78AC768-0315-DA49-9F56-9842E7264169}"/>
    <dgm:cxn modelId="{99157831-E6A5-FE4A-ABF3-56C788CDE305}" type="presOf" srcId="{3F803228-6B82-0343-BF48-055412F85844}" destId="{438ABBF3-9DBD-AB4F-9858-B50C83208D6E}" srcOrd="0" destOrd="0" presId="urn:microsoft.com/office/officeart/2005/8/layout/hierarchy4"/>
    <dgm:cxn modelId="{8053DB32-3A19-A245-A933-052C059C09B6}" type="presOf" srcId="{781A609B-FFAA-7C42-964C-84C20D7688E4}" destId="{CCF9FB0F-9E70-8746-90C7-53E839FFFDD0}" srcOrd="0" destOrd="0" presId="urn:microsoft.com/office/officeart/2005/8/layout/hierarchy4"/>
    <dgm:cxn modelId="{522A6262-F7B4-4E40-9E3C-AD6B1EBEB70C}" type="presOf" srcId="{C4F5B136-9E40-AA45-9219-DD119561557E}" destId="{598D63E8-6839-5C4C-B12B-3CE95E8DE3BA}" srcOrd="0" destOrd="0" presId="urn:microsoft.com/office/officeart/2005/8/layout/hierarchy4"/>
    <dgm:cxn modelId="{6F01A387-7060-7541-8AE4-28E56E7E0C37}" srcId="{C4F5B136-9E40-AA45-9219-DD119561557E}" destId="{627BB428-D2D8-9741-9BAF-C7D787155B89}" srcOrd="2" destOrd="0" parTransId="{060E2A8F-9DD2-EA4C-899D-5573B2C1CC72}" sibTransId="{3A4652B1-897B-7B44-BB6F-F2508535376D}"/>
    <dgm:cxn modelId="{E3FB88B5-FEE5-464B-BFDE-9C53B16B9D68}" srcId="{781A609B-FFAA-7C42-964C-84C20D7688E4}" destId="{C4F5B136-9E40-AA45-9219-DD119561557E}" srcOrd="0" destOrd="0" parTransId="{7B8FFE3B-24B2-A04C-9E76-794781CB6161}" sibTransId="{AF3CEF24-FDDE-4B4E-8E64-FEC3551E7062}"/>
    <dgm:cxn modelId="{2F0A96B6-2D58-D549-B185-44BE6D60767F}" srcId="{C4F5B136-9E40-AA45-9219-DD119561557E}" destId="{A74F30A5-E65A-BA45-A8C4-F2CBB2E0BF6E}" srcOrd="1" destOrd="0" parTransId="{4DAC925E-65B3-FC4C-86FE-FA1FB3FD998B}" sibTransId="{3951EB0F-EC9F-0844-9908-B5F0CE440C5B}"/>
    <dgm:cxn modelId="{9B32AABD-70BF-FD40-9A8B-6776E7B38EEE}" type="presOf" srcId="{A74F30A5-E65A-BA45-A8C4-F2CBB2E0BF6E}" destId="{817D7B6A-D25C-154D-9D2C-1DE9CF2B700F}" srcOrd="0" destOrd="0" presId="urn:microsoft.com/office/officeart/2005/8/layout/hierarchy4"/>
    <dgm:cxn modelId="{FD56D8C6-212C-0147-B9D9-93EB0597B614}" type="presOf" srcId="{54A35996-8A5B-6F4A-878E-CFDDD42A9B24}" destId="{7E9FA732-C3AE-AE4C-9C4B-4EAEEF9601A7}" srcOrd="0" destOrd="0" presId="urn:microsoft.com/office/officeart/2005/8/layout/hierarchy4"/>
    <dgm:cxn modelId="{DD1A0BE5-C346-F740-868C-56FC029AE06C}" srcId="{C4F5B136-9E40-AA45-9219-DD119561557E}" destId="{3F803228-6B82-0343-BF48-055412F85844}" srcOrd="3" destOrd="0" parTransId="{1BF3CE8B-3710-A648-92E0-A7901A1251AE}" sibTransId="{ECDA963E-70F0-9A40-90E4-487D74C3180B}"/>
    <dgm:cxn modelId="{390AD5E9-EAB9-B545-B446-F45C2145255E}" type="presOf" srcId="{4E41F287-D56F-BE4F-A4C9-525B2DF6155E}" destId="{0EE2E830-C739-8643-9AA7-D68E5D501927}" srcOrd="0" destOrd="0" presId="urn:microsoft.com/office/officeart/2005/8/layout/hierarchy4"/>
    <dgm:cxn modelId="{A84273FF-38C7-3F49-8484-7373E328DBA4}" srcId="{C4F5B136-9E40-AA45-9219-DD119561557E}" destId="{54A35996-8A5B-6F4A-878E-CFDDD42A9B24}" srcOrd="4" destOrd="0" parTransId="{CCD74FFB-1899-264C-88C9-AC2202F89EEA}" sibTransId="{24797169-502E-4F43-B4ED-7BF121C42953}"/>
    <dgm:cxn modelId="{77AC80E9-5927-164F-A725-41167EBE30E7}" type="presParOf" srcId="{CCF9FB0F-9E70-8746-90C7-53E839FFFDD0}" destId="{9F54C19E-2507-904F-BDAB-BC12EEABF9A2}" srcOrd="0" destOrd="0" presId="urn:microsoft.com/office/officeart/2005/8/layout/hierarchy4"/>
    <dgm:cxn modelId="{FCB2B051-340C-6440-A0A1-4235C3D7415B}" type="presParOf" srcId="{9F54C19E-2507-904F-BDAB-BC12EEABF9A2}" destId="{598D63E8-6839-5C4C-B12B-3CE95E8DE3BA}" srcOrd="0" destOrd="0" presId="urn:microsoft.com/office/officeart/2005/8/layout/hierarchy4"/>
    <dgm:cxn modelId="{E3C4C179-8973-7249-A858-B008526A09DE}" type="presParOf" srcId="{9F54C19E-2507-904F-BDAB-BC12EEABF9A2}" destId="{9EFC0625-DE35-F64B-B0F4-B9CB45865D7E}" srcOrd="1" destOrd="0" presId="urn:microsoft.com/office/officeart/2005/8/layout/hierarchy4"/>
    <dgm:cxn modelId="{227DD112-AC6E-7546-9C4B-ACA7D2D240E7}" type="presParOf" srcId="{9F54C19E-2507-904F-BDAB-BC12EEABF9A2}" destId="{5D449727-D5DD-A444-88BB-25A3E5D23367}" srcOrd="2" destOrd="0" presId="urn:microsoft.com/office/officeart/2005/8/layout/hierarchy4"/>
    <dgm:cxn modelId="{C0D1F318-2898-DA46-931B-53E8FCD61A8E}" type="presParOf" srcId="{5D449727-D5DD-A444-88BB-25A3E5D23367}" destId="{9924B116-6AB9-5D44-896F-C31D602D9CDA}" srcOrd="0" destOrd="0" presId="urn:microsoft.com/office/officeart/2005/8/layout/hierarchy4"/>
    <dgm:cxn modelId="{20DE43AA-243D-5E47-8BF7-19C8B0A1A4CE}" type="presParOf" srcId="{9924B116-6AB9-5D44-896F-C31D602D9CDA}" destId="{0EE2E830-C739-8643-9AA7-D68E5D501927}" srcOrd="0" destOrd="0" presId="urn:microsoft.com/office/officeart/2005/8/layout/hierarchy4"/>
    <dgm:cxn modelId="{B692D713-576E-0D4D-913B-BB4D8BB74933}" type="presParOf" srcId="{9924B116-6AB9-5D44-896F-C31D602D9CDA}" destId="{83C322C5-7ABA-804C-83B3-133A1E3C36F8}" srcOrd="1" destOrd="0" presId="urn:microsoft.com/office/officeart/2005/8/layout/hierarchy4"/>
    <dgm:cxn modelId="{69EC4138-9542-4145-8BBE-2B530636393E}" type="presParOf" srcId="{5D449727-D5DD-A444-88BB-25A3E5D23367}" destId="{7B4264BC-8760-F346-8C3F-A2C9D55348B3}" srcOrd="1" destOrd="0" presId="urn:microsoft.com/office/officeart/2005/8/layout/hierarchy4"/>
    <dgm:cxn modelId="{F51E5731-639C-E340-B1FB-46B1EC2028ED}" type="presParOf" srcId="{5D449727-D5DD-A444-88BB-25A3E5D23367}" destId="{4F6C1F88-1B45-1C44-9BF4-8DD9ACC4D4D1}" srcOrd="2" destOrd="0" presId="urn:microsoft.com/office/officeart/2005/8/layout/hierarchy4"/>
    <dgm:cxn modelId="{3B4AB80B-3933-CF40-A986-A731D95EA799}" type="presParOf" srcId="{4F6C1F88-1B45-1C44-9BF4-8DD9ACC4D4D1}" destId="{817D7B6A-D25C-154D-9D2C-1DE9CF2B700F}" srcOrd="0" destOrd="0" presId="urn:microsoft.com/office/officeart/2005/8/layout/hierarchy4"/>
    <dgm:cxn modelId="{B92FA6A0-4511-C94C-945C-6E43F5910F6C}" type="presParOf" srcId="{4F6C1F88-1B45-1C44-9BF4-8DD9ACC4D4D1}" destId="{86B09290-F7E1-5A48-9A8E-5A1AA0D4ED9C}" srcOrd="1" destOrd="0" presId="urn:microsoft.com/office/officeart/2005/8/layout/hierarchy4"/>
    <dgm:cxn modelId="{2423FDA2-4F2E-8E44-A225-6A847BF7CC3B}" type="presParOf" srcId="{5D449727-D5DD-A444-88BB-25A3E5D23367}" destId="{960C7930-313C-D04B-A451-C954C2B8BBF8}" srcOrd="3" destOrd="0" presId="urn:microsoft.com/office/officeart/2005/8/layout/hierarchy4"/>
    <dgm:cxn modelId="{68A6FFC9-A561-F343-80E7-4E01A88A31C3}" type="presParOf" srcId="{5D449727-D5DD-A444-88BB-25A3E5D23367}" destId="{821F4BD6-15E6-5944-A165-A6A5181C3768}" srcOrd="4" destOrd="0" presId="urn:microsoft.com/office/officeart/2005/8/layout/hierarchy4"/>
    <dgm:cxn modelId="{3D4499A9-1F25-E54B-9B53-BD998356B67D}" type="presParOf" srcId="{821F4BD6-15E6-5944-A165-A6A5181C3768}" destId="{CF8C00AF-7A26-894A-A789-F43570A8917D}" srcOrd="0" destOrd="0" presId="urn:microsoft.com/office/officeart/2005/8/layout/hierarchy4"/>
    <dgm:cxn modelId="{B0FF8334-615E-A04F-B189-057BA0576815}" type="presParOf" srcId="{821F4BD6-15E6-5944-A165-A6A5181C3768}" destId="{A20A7BCF-42FD-D540-A56B-A10101BAEEF6}" srcOrd="1" destOrd="0" presId="urn:microsoft.com/office/officeart/2005/8/layout/hierarchy4"/>
    <dgm:cxn modelId="{A3C4273C-396C-3645-BB08-C01F5548EA66}" type="presParOf" srcId="{5D449727-D5DD-A444-88BB-25A3E5D23367}" destId="{4DBC13E1-E7B2-0447-A16E-5435E79E8748}" srcOrd="5" destOrd="0" presId="urn:microsoft.com/office/officeart/2005/8/layout/hierarchy4"/>
    <dgm:cxn modelId="{C01957D5-8B92-B848-8F71-E69B0F8C7C1F}" type="presParOf" srcId="{5D449727-D5DD-A444-88BB-25A3E5D23367}" destId="{CB1E3B2C-6363-E74F-A937-FC6950F5DA4B}" srcOrd="6" destOrd="0" presId="urn:microsoft.com/office/officeart/2005/8/layout/hierarchy4"/>
    <dgm:cxn modelId="{2E75DD4E-AD44-A442-ACF9-D70E8463B11D}" type="presParOf" srcId="{CB1E3B2C-6363-E74F-A937-FC6950F5DA4B}" destId="{438ABBF3-9DBD-AB4F-9858-B50C83208D6E}" srcOrd="0" destOrd="0" presId="urn:microsoft.com/office/officeart/2005/8/layout/hierarchy4"/>
    <dgm:cxn modelId="{3D8FE044-87E2-5941-AD8E-2F88953AD84C}" type="presParOf" srcId="{CB1E3B2C-6363-E74F-A937-FC6950F5DA4B}" destId="{2F516769-EAE3-AF4C-905D-57BC48D3BAB4}" srcOrd="1" destOrd="0" presId="urn:microsoft.com/office/officeart/2005/8/layout/hierarchy4"/>
    <dgm:cxn modelId="{78B157E5-6A2B-894A-8E0D-CAC846DFC825}" type="presParOf" srcId="{5D449727-D5DD-A444-88BB-25A3E5D23367}" destId="{A7CFB93F-150D-1C4B-88E4-B00643C8DF8B}" srcOrd="7" destOrd="0" presId="urn:microsoft.com/office/officeart/2005/8/layout/hierarchy4"/>
    <dgm:cxn modelId="{F178C1ED-59E4-A141-B84F-A26DC504C709}" type="presParOf" srcId="{5D449727-D5DD-A444-88BB-25A3E5D23367}" destId="{8C55ADBC-36C0-C347-8297-1BD1705E5EB6}" srcOrd="8" destOrd="0" presId="urn:microsoft.com/office/officeart/2005/8/layout/hierarchy4"/>
    <dgm:cxn modelId="{C206A982-7EEB-1D47-B5FC-7DEC68749060}" type="presParOf" srcId="{8C55ADBC-36C0-C347-8297-1BD1705E5EB6}" destId="{7E9FA732-C3AE-AE4C-9C4B-4EAEEF9601A7}" srcOrd="0" destOrd="0" presId="urn:microsoft.com/office/officeart/2005/8/layout/hierarchy4"/>
    <dgm:cxn modelId="{AE733827-3E50-0143-B56D-C045C89D748F}" type="presParOf" srcId="{8C55ADBC-36C0-C347-8297-1BD1705E5EB6}" destId="{AD469735-AF2C-CA48-9FF8-C488EC48DAB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1A609B-FFAA-7C42-964C-84C20D7688E4}" type="doc">
      <dgm:prSet loTypeId="urn:microsoft.com/office/officeart/2005/8/layout/hierarchy4" loCatId="list" qsTypeId="urn:microsoft.com/office/officeart/2005/8/quickstyle/simple1" qsCatId="simple" csTypeId="urn:microsoft.com/office/officeart/2005/8/colors/accent0_1" csCatId="mainScheme" phldr="1"/>
      <dgm:spPr/>
      <dgm:t>
        <a:bodyPr/>
        <a:lstStyle/>
        <a:p>
          <a:endParaRPr lang="en-US"/>
        </a:p>
      </dgm:t>
    </dgm:pt>
    <dgm:pt modelId="{C4F5B136-9E40-AA45-9219-DD119561557E}">
      <dgm:prSet/>
      <dgm:spPr/>
      <dgm:t>
        <a:bodyPr/>
        <a:lstStyle/>
        <a:p>
          <a:r>
            <a:rPr lang="en-US"/>
            <a:t>AQ: </a:t>
          </a:r>
          <a:endParaRPr lang="it-IT"/>
        </a:p>
      </dgm:t>
    </dgm:pt>
    <dgm:pt modelId="{7B8FFE3B-24B2-A04C-9E76-794781CB6161}" type="parTrans" cxnId="{E3FB88B5-FEE5-464B-BFDE-9C53B16B9D68}">
      <dgm:prSet/>
      <dgm:spPr/>
      <dgm:t>
        <a:bodyPr/>
        <a:lstStyle/>
        <a:p>
          <a:endParaRPr lang="en-US"/>
        </a:p>
      </dgm:t>
    </dgm:pt>
    <dgm:pt modelId="{AF3CEF24-FDDE-4B4E-8E64-FEC3551E7062}" type="sibTrans" cxnId="{E3FB88B5-FEE5-464B-BFDE-9C53B16B9D68}">
      <dgm:prSet/>
      <dgm:spPr/>
      <dgm:t>
        <a:bodyPr/>
        <a:lstStyle/>
        <a:p>
          <a:endParaRPr lang="en-US"/>
        </a:p>
      </dgm:t>
    </dgm:pt>
    <dgm:pt modelId="{4E41F287-D56F-BE4F-A4C9-525B2DF6155E}">
      <dgm:prSet/>
      <dgm:spPr/>
      <dgm:t>
        <a:bodyPr/>
        <a:lstStyle/>
        <a:p>
          <a:r>
            <a:rPr lang="en-US" b="1" baseline="0" dirty="0" err="1"/>
            <a:t>Perché</a:t>
          </a:r>
          <a:r>
            <a:rPr lang="en-US" baseline="0" dirty="0"/>
            <a:t>:</a:t>
          </a:r>
        </a:p>
        <a:p>
          <a:r>
            <a:rPr lang="en-US" baseline="0" dirty="0"/>
            <a:t> Quadro </a:t>
          </a:r>
          <a:r>
            <a:rPr lang="en-US" baseline="0" dirty="0" err="1"/>
            <a:t>normativo</a:t>
          </a:r>
          <a:endParaRPr lang="it-IT" dirty="0"/>
        </a:p>
      </dgm:t>
    </dgm:pt>
    <dgm:pt modelId="{16633E6C-EABD-E849-B3E4-937338C3B2B1}" type="parTrans" cxnId="{EBEE6722-4B9B-BA45-AB59-527B6F57E2D4}">
      <dgm:prSet/>
      <dgm:spPr/>
      <dgm:t>
        <a:bodyPr/>
        <a:lstStyle/>
        <a:p>
          <a:endParaRPr lang="en-US"/>
        </a:p>
      </dgm:t>
    </dgm:pt>
    <dgm:pt modelId="{C78AC768-0315-DA49-9F56-9842E7264169}" type="sibTrans" cxnId="{EBEE6722-4B9B-BA45-AB59-527B6F57E2D4}">
      <dgm:prSet/>
      <dgm:spPr/>
      <dgm:t>
        <a:bodyPr/>
        <a:lstStyle/>
        <a:p>
          <a:endParaRPr lang="en-US"/>
        </a:p>
      </dgm:t>
    </dgm:pt>
    <dgm:pt modelId="{A74F30A5-E65A-BA45-A8C4-F2CBB2E0BF6E}">
      <dgm:prSet/>
      <dgm:spPr>
        <a:solidFill>
          <a:schemeClr val="accent1"/>
        </a:solidFill>
      </dgm:spPr>
      <dgm:t>
        <a:bodyPr/>
        <a:lstStyle/>
        <a:p>
          <a:r>
            <a:rPr lang="en-US" b="1" baseline="0" dirty="0"/>
            <a:t>Come</a:t>
          </a:r>
          <a:r>
            <a:rPr lang="en-US" baseline="0" dirty="0"/>
            <a:t>:</a:t>
          </a:r>
        </a:p>
        <a:p>
          <a:r>
            <a:rPr lang="en-US" baseline="0" dirty="0"/>
            <a:t> Sistema di AQ dell’ </a:t>
          </a:r>
          <a:r>
            <a:rPr lang="en-US" baseline="0" dirty="0" err="1"/>
            <a:t>Ateneo</a:t>
          </a:r>
          <a:r>
            <a:rPr lang="en-US" baseline="0" dirty="0"/>
            <a:t> di Catania</a:t>
          </a:r>
          <a:endParaRPr lang="it-IT" dirty="0"/>
        </a:p>
      </dgm:t>
    </dgm:pt>
    <dgm:pt modelId="{4DAC925E-65B3-FC4C-86FE-FA1FB3FD998B}" type="parTrans" cxnId="{2F0A96B6-2D58-D549-B185-44BE6D60767F}">
      <dgm:prSet/>
      <dgm:spPr/>
      <dgm:t>
        <a:bodyPr/>
        <a:lstStyle/>
        <a:p>
          <a:endParaRPr lang="en-US"/>
        </a:p>
      </dgm:t>
    </dgm:pt>
    <dgm:pt modelId="{3951EB0F-EC9F-0844-9908-B5F0CE440C5B}" type="sibTrans" cxnId="{2F0A96B6-2D58-D549-B185-44BE6D60767F}">
      <dgm:prSet/>
      <dgm:spPr/>
      <dgm:t>
        <a:bodyPr/>
        <a:lstStyle/>
        <a:p>
          <a:endParaRPr lang="en-US"/>
        </a:p>
      </dgm:t>
    </dgm:pt>
    <dgm:pt modelId="{627BB428-D2D8-9741-9BAF-C7D787155B89}">
      <dgm:prSet/>
      <dgm:spPr/>
      <dgm:t>
        <a:bodyPr/>
        <a:lstStyle/>
        <a:p>
          <a:r>
            <a:rPr lang="en-US" b="1" baseline="0" dirty="0"/>
            <a:t>Chi</a:t>
          </a:r>
          <a:r>
            <a:rPr lang="en-US" baseline="0" dirty="0"/>
            <a:t>: </a:t>
          </a:r>
        </a:p>
        <a:p>
          <a:r>
            <a:rPr lang="en-US" baseline="0" dirty="0"/>
            <a:t>la CQD del DFA</a:t>
          </a:r>
          <a:endParaRPr lang="it-IT" dirty="0"/>
        </a:p>
      </dgm:t>
    </dgm:pt>
    <dgm:pt modelId="{060E2A8F-9DD2-EA4C-899D-5573B2C1CC72}" type="parTrans" cxnId="{6F01A387-7060-7541-8AE4-28E56E7E0C37}">
      <dgm:prSet/>
      <dgm:spPr/>
      <dgm:t>
        <a:bodyPr/>
        <a:lstStyle/>
        <a:p>
          <a:endParaRPr lang="en-US"/>
        </a:p>
      </dgm:t>
    </dgm:pt>
    <dgm:pt modelId="{3A4652B1-897B-7B44-BB6F-F2508535376D}" type="sibTrans" cxnId="{6F01A387-7060-7541-8AE4-28E56E7E0C37}">
      <dgm:prSet/>
      <dgm:spPr/>
      <dgm:t>
        <a:bodyPr/>
        <a:lstStyle/>
        <a:p>
          <a:endParaRPr lang="en-US"/>
        </a:p>
      </dgm:t>
    </dgm:pt>
    <dgm:pt modelId="{3F803228-6B82-0343-BF48-055412F85844}">
      <dgm:prSet/>
      <dgm:spPr/>
      <dgm:t>
        <a:bodyPr/>
        <a:lstStyle/>
        <a:p>
          <a:r>
            <a:rPr lang="en-US" b="1" baseline="0" dirty="0"/>
            <a:t>Che </a:t>
          </a:r>
          <a:r>
            <a:rPr lang="it-IT" b="1" baseline="0" dirty="0"/>
            <a:t>cosa</a:t>
          </a:r>
          <a:r>
            <a:rPr lang="it-IT" baseline="0" dirty="0"/>
            <a:t>:</a:t>
          </a:r>
        </a:p>
        <a:p>
          <a:r>
            <a:rPr lang="it-IT" baseline="0" dirty="0"/>
            <a:t> compiti e azioni della CQD</a:t>
          </a:r>
          <a:endParaRPr lang="it-IT" dirty="0"/>
        </a:p>
      </dgm:t>
    </dgm:pt>
    <dgm:pt modelId="{1BF3CE8B-3710-A648-92E0-A7901A1251AE}" type="parTrans" cxnId="{DD1A0BE5-C346-F740-868C-56FC029AE06C}">
      <dgm:prSet/>
      <dgm:spPr/>
      <dgm:t>
        <a:bodyPr/>
        <a:lstStyle/>
        <a:p>
          <a:endParaRPr lang="en-US"/>
        </a:p>
      </dgm:t>
    </dgm:pt>
    <dgm:pt modelId="{ECDA963E-70F0-9A40-90E4-487D74C3180B}" type="sibTrans" cxnId="{DD1A0BE5-C346-F740-868C-56FC029AE06C}">
      <dgm:prSet/>
      <dgm:spPr/>
      <dgm:t>
        <a:bodyPr/>
        <a:lstStyle/>
        <a:p>
          <a:endParaRPr lang="en-US"/>
        </a:p>
      </dgm:t>
    </dgm:pt>
    <dgm:pt modelId="{54A35996-8A5B-6F4A-878E-CFDDD42A9B24}">
      <dgm:prSet/>
      <dgm:spPr/>
      <dgm:t>
        <a:bodyPr/>
        <a:lstStyle/>
        <a:p>
          <a:r>
            <a:rPr lang="it-IT" b="1" baseline="0" dirty="0"/>
            <a:t>Perché proprio io? </a:t>
          </a:r>
          <a:r>
            <a:rPr lang="it-IT" baseline="0" dirty="0"/>
            <a:t>: </a:t>
          </a:r>
        </a:p>
        <a:p>
          <a:r>
            <a:rPr lang="it-IT" baseline="0" dirty="0"/>
            <a:t>che cosa ognuno di noi può fare</a:t>
          </a:r>
          <a:endParaRPr lang="it-IT" dirty="0"/>
        </a:p>
      </dgm:t>
    </dgm:pt>
    <dgm:pt modelId="{CCD74FFB-1899-264C-88C9-AC2202F89EEA}" type="parTrans" cxnId="{A84273FF-38C7-3F49-8484-7373E328DBA4}">
      <dgm:prSet/>
      <dgm:spPr/>
      <dgm:t>
        <a:bodyPr/>
        <a:lstStyle/>
        <a:p>
          <a:endParaRPr lang="en-US"/>
        </a:p>
      </dgm:t>
    </dgm:pt>
    <dgm:pt modelId="{24797169-502E-4F43-B4ED-7BF121C42953}" type="sibTrans" cxnId="{A84273FF-38C7-3F49-8484-7373E328DBA4}">
      <dgm:prSet/>
      <dgm:spPr/>
      <dgm:t>
        <a:bodyPr/>
        <a:lstStyle/>
        <a:p>
          <a:endParaRPr lang="en-US"/>
        </a:p>
      </dgm:t>
    </dgm:pt>
    <dgm:pt modelId="{CCF9FB0F-9E70-8746-90C7-53E839FFFDD0}" type="pres">
      <dgm:prSet presAssocID="{781A609B-FFAA-7C42-964C-84C20D7688E4}" presName="Name0" presStyleCnt="0">
        <dgm:presLayoutVars>
          <dgm:chPref val="1"/>
          <dgm:dir/>
          <dgm:animOne val="branch"/>
          <dgm:animLvl val="lvl"/>
          <dgm:resizeHandles/>
        </dgm:presLayoutVars>
      </dgm:prSet>
      <dgm:spPr/>
    </dgm:pt>
    <dgm:pt modelId="{9F54C19E-2507-904F-BDAB-BC12EEABF9A2}" type="pres">
      <dgm:prSet presAssocID="{C4F5B136-9E40-AA45-9219-DD119561557E}" presName="vertOne" presStyleCnt="0"/>
      <dgm:spPr/>
    </dgm:pt>
    <dgm:pt modelId="{598D63E8-6839-5C4C-B12B-3CE95E8DE3BA}" type="pres">
      <dgm:prSet presAssocID="{C4F5B136-9E40-AA45-9219-DD119561557E}" presName="txOne" presStyleLbl="node0" presStyleIdx="0" presStyleCnt="1" custScaleY="31362" custLinFactY="-11327" custLinFactNeighborX="40" custLinFactNeighborY="-100000">
        <dgm:presLayoutVars>
          <dgm:chPref val="3"/>
        </dgm:presLayoutVars>
      </dgm:prSet>
      <dgm:spPr/>
    </dgm:pt>
    <dgm:pt modelId="{9EFC0625-DE35-F64B-B0F4-B9CB45865D7E}" type="pres">
      <dgm:prSet presAssocID="{C4F5B136-9E40-AA45-9219-DD119561557E}" presName="parTransOne" presStyleCnt="0"/>
      <dgm:spPr/>
    </dgm:pt>
    <dgm:pt modelId="{5D449727-D5DD-A444-88BB-25A3E5D23367}" type="pres">
      <dgm:prSet presAssocID="{C4F5B136-9E40-AA45-9219-DD119561557E}" presName="horzOne" presStyleCnt="0"/>
      <dgm:spPr/>
    </dgm:pt>
    <dgm:pt modelId="{9924B116-6AB9-5D44-896F-C31D602D9CDA}" type="pres">
      <dgm:prSet presAssocID="{4E41F287-D56F-BE4F-A4C9-525B2DF6155E}" presName="vertTwo" presStyleCnt="0"/>
      <dgm:spPr/>
    </dgm:pt>
    <dgm:pt modelId="{0EE2E830-C739-8643-9AA7-D68E5D501927}" type="pres">
      <dgm:prSet presAssocID="{4E41F287-D56F-BE4F-A4C9-525B2DF6155E}" presName="txTwo" presStyleLbl="node2" presStyleIdx="0" presStyleCnt="5">
        <dgm:presLayoutVars>
          <dgm:chPref val="3"/>
        </dgm:presLayoutVars>
      </dgm:prSet>
      <dgm:spPr/>
    </dgm:pt>
    <dgm:pt modelId="{83C322C5-7ABA-804C-83B3-133A1E3C36F8}" type="pres">
      <dgm:prSet presAssocID="{4E41F287-D56F-BE4F-A4C9-525B2DF6155E}" presName="horzTwo" presStyleCnt="0"/>
      <dgm:spPr/>
    </dgm:pt>
    <dgm:pt modelId="{7B4264BC-8760-F346-8C3F-A2C9D55348B3}" type="pres">
      <dgm:prSet presAssocID="{C78AC768-0315-DA49-9F56-9842E7264169}" presName="sibSpaceTwo" presStyleCnt="0"/>
      <dgm:spPr/>
    </dgm:pt>
    <dgm:pt modelId="{4F6C1F88-1B45-1C44-9BF4-8DD9ACC4D4D1}" type="pres">
      <dgm:prSet presAssocID="{A74F30A5-E65A-BA45-A8C4-F2CBB2E0BF6E}" presName="vertTwo" presStyleCnt="0"/>
      <dgm:spPr/>
    </dgm:pt>
    <dgm:pt modelId="{817D7B6A-D25C-154D-9D2C-1DE9CF2B700F}" type="pres">
      <dgm:prSet presAssocID="{A74F30A5-E65A-BA45-A8C4-F2CBB2E0BF6E}" presName="txTwo" presStyleLbl="node2" presStyleIdx="1" presStyleCnt="5">
        <dgm:presLayoutVars>
          <dgm:chPref val="3"/>
        </dgm:presLayoutVars>
      </dgm:prSet>
      <dgm:spPr/>
    </dgm:pt>
    <dgm:pt modelId="{86B09290-F7E1-5A48-9A8E-5A1AA0D4ED9C}" type="pres">
      <dgm:prSet presAssocID="{A74F30A5-E65A-BA45-A8C4-F2CBB2E0BF6E}" presName="horzTwo" presStyleCnt="0"/>
      <dgm:spPr/>
    </dgm:pt>
    <dgm:pt modelId="{960C7930-313C-D04B-A451-C954C2B8BBF8}" type="pres">
      <dgm:prSet presAssocID="{3951EB0F-EC9F-0844-9908-B5F0CE440C5B}" presName="sibSpaceTwo" presStyleCnt="0"/>
      <dgm:spPr/>
    </dgm:pt>
    <dgm:pt modelId="{821F4BD6-15E6-5944-A165-A6A5181C3768}" type="pres">
      <dgm:prSet presAssocID="{627BB428-D2D8-9741-9BAF-C7D787155B89}" presName="vertTwo" presStyleCnt="0"/>
      <dgm:spPr/>
    </dgm:pt>
    <dgm:pt modelId="{CF8C00AF-7A26-894A-A789-F43570A8917D}" type="pres">
      <dgm:prSet presAssocID="{627BB428-D2D8-9741-9BAF-C7D787155B89}" presName="txTwo" presStyleLbl="node2" presStyleIdx="2" presStyleCnt="5">
        <dgm:presLayoutVars>
          <dgm:chPref val="3"/>
        </dgm:presLayoutVars>
      </dgm:prSet>
      <dgm:spPr/>
    </dgm:pt>
    <dgm:pt modelId="{A20A7BCF-42FD-D540-A56B-A10101BAEEF6}" type="pres">
      <dgm:prSet presAssocID="{627BB428-D2D8-9741-9BAF-C7D787155B89}" presName="horzTwo" presStyleCnt="0"/>
      <dgm:spPr/>
    </dgm:pt>
    <dgm:pt modelId="{4DBC13E1-E7B2-0447-A16E-5435E79E8748}" type="pres">
      <dgm:prSet presAssocID="{3A4652B1-897B-7B44-BB6F-F2508535376D}" presName="sibSpaceTwo" presStyleCnt="0"/>
      <dgm:spPr/>
    </dgm:pt>
    <dgm:pt modelId="{CB1E3B2C-6363-E74F-A937-FC6950F5DA4B}" type="pres">
      <dgm:prSet presAssocID="{3F803228-6B82-0343-BF48-055412F85844}" presName="vertTwo" presStyleCnt="0"/>
      <dgm:spPr/>
    </dgm:pt>
    <dgm:pt modelId="{438ABBF3-9DBD-AB4F-9858-B50C83208D6E}" type="pres">
      <dgm:prSet presAssocID="{3F803228-6B82-0343-BF48-055412F85844}" presName="txTwo" presStyleLbl="node2" presStyleIdx="3" presStyleCnt="5">
        <dgm:presLayoutVars>
          <dgm:chPref val="3"/>
        </dgm:presLayoutVars>
      </dgm:prSet>
      <dgm:spPr/>
    </dgm:pt>
    <dgm:pt modelId="{2F516769-EAE3-AF4C-905D-57BC48D3BAB4}" type="pres">
      <dgm:prSet presAssocID="{3F803228-6B82-0343-BF48-055412F85844}" presName="horzTwo" presStyleCnt="0"/>
      <dgm:spPr/>
    </dgm:pt>
    <dgm:pt modelId="{A7CFB93F-150D-1C4B-88E4-B00643C8DF8B}" type="pres">
      <dgm:prSet presAssocID="{ECDA963E-70F0-9A40-90E4-487D74C3180B}" presName="sibSpaceTwo" presStyleCnt="0"/>
      <dgm:spPr/>
    </dgm:pt>
    <dgm:pt modelId="{8C55ADBC-36C0-C347-8297-1BD1705E5EB6}" type="pres">
      <dgm:prSet presAssocID="{54A35996-8A5B-6F4A-878E-CFDDD42A9B24}" presName="vertTwo" presStyleCnt="0"/>
      <dgm:spPr/>
    </dgm:pt>
    <dgm:pt modelId="{7E9FA732-C3AE-AE4C-9C4B-4EAEEF9601A7}" type="pres">
      <dgm:prSet presAssocID="{54A35996-8A5B-6F4A-878E-CFDDD42A9B24}" presName="txTwo" presStyleLbl="node2" presStyleIdx="4" presStyleCnt="5">
        <dgm:presLayoutVars>
          <dgm:chPref val="3"/>
        </dgm:presLayoutVars>
      </dgm:prSet>
      <dgm:spPr/>
    </dgm:pt>
    <dgm:pt modelId="{AD469735-AF2C-CA48-9FF8-C488EC48DAB0}" type="pres">
      <dgm:prSet presAssocID="{54A35996-8A5B-6F4A-878E-CFDDD42A9B24}" presName="horzTwo" presStyleCnt="0"/>
      <dgm:spPr/>
    </dgm:pt>
  </dgm:ptLst>
  <dgm:cxnLst>
    <dgm:cxn modelId="{4DD9C90A-6FFE-A748-A41A-23CB83FE33D8}" type="presOf" srcId="{627BB428-D2D8-9741-9BAF-C7D787155B89}" destId="{CF8C00AF-7A26-894A-A789-F43570A8917D}" srcOrd="0" destOrd="0" presId="urn:microsoft.com/office/officeart/2005/8/layout/hierarchy4"/>
    <dgm:cxn modelId="{EBEE6722-4B9B-BA45-AB59-527B6F57E2D4}" srcId="{C4F5B136-9E40-AA45-9219-DD119561557E}" destId="{4E41F287-D56F-BE4F-A4C9-525B2DF6155E}" srcOrd="0" destOrd="0" parTransId="{16633E6C-EABD-E849-B3E4-937338C3B2B1}" sibTransId="{C78AC768-0315-DA49-9F56-9842E7264169}"/>
    <dgm:cxn modelId="{99157831-E6A5-FE4A-ABF3-56C788CDE305}" type="presOf" srcId="{3F803228-6B82-0343-BF48-055412F85844}" destId="{438ABBF3-9DBD-AB4F-9858-B50C83208D6E}" srcOrd="0" destOrd="0" presId="urn:microsoft.com/office/officeart/2005/8/layout/hierarchy4"/>
    <dgm:cxn modelId="{8053DB32-3A19-A245-A933-052C059C09B6}" type="presOf" srcId="{781A609B-FFAA-7C42-964C-84C20D7688E4}" destId="{CCF9FB0F-9E70-8746-90C7-53E839FFFDD0}" srcOrd="0" destOrd="0" presId="urn:microsoft.com/office/officeart/2005/8/layout/hierarchy4"/>
    <dgm:cxn modelId="{522A6262-F7B4-4E40-9E3C-AD6B1EBEB70C}" type="presOf" srcId="{C4F5B136-9E40-AA45-9219-DD119561557E}" destId="{598D63E8-6839-5C4C-B12B-3CE95E8DE3BA}" srcOrd="0" destOrd="0" presId="urn:microsoft.com/office/officeart/2005/8/layout/hierarchy4"/>
    <dgm:cxn modelId="{6F01A387-7060-7541-8AE4-28E56E7E0C37}" srcId="{C4F5B136-9E40-AA45-9219-DD119561557E}" destId="{627BB428-D2D8-9741-9BAF-C7D787155B89}" srcOrd="2" destOrd="0" parTransId="{060E2A8F-9DD2-EA4C-899D-5573B2C1CC72}" sibTransId="{3A4652B1-897B-7B44-BB6F-F2508535376D}"/>
    <dgm:cxn modelId="{E3FB88B5-FEE5-464B-BFDE-9C53B16B9D68}" srcId="{781A609B-FFAA-7C42-964C-84C20D7688E4}" destId="{C4F5B136-9E40-AA45-9219-DD119561557E}" srcOrd="0" destOrd="0" parTransId="{7B8FFE3B-24B2-A04C-9E76-794781CB6161}" sibTransId="{AF3CEF24-FDDE-4B4E-8E64-FEC3551E7062}"/>
    <dgm:cxn modelId="{2F0A96B6-2D58-D549-B185-44BE6D60767F}" srcId="{C4F5B136-9E40-AA45-9219-DD119561557E}" destId="{A74F30A5-E65A-BA45-A8C4-F2CBB2E0BF6E}" srcOrd="1" destOrd="0" parTransId="{4DAC925E-65B3-FC4C-86FE-FA1FB3FD998B}" sibTransId="{3951EB0F-EC9F-0844-9908-B5F0CE440C5B}"/>
    <dgm:cxn modelId="{9B32AABD-70BF-FD40-9A8B-6776E7B38EEE}" type="presOf" srcId="{A74F30A5-E65A-BA45-A8C4-F2CBB2E0BF6E}" destId="{817D7B6A-D25C-154D-9D2C-1DE9CF2B700F}" srcOrd="0" destOrd="0" presId="urn:microsoft.com/office/officeart/2005/8/layout/hierarchy4"/>
    <dgm:cxn modelId="{FD56D8C6-212C-0147-B9D9-93EB0597B614}" type="presOf" srcId="{54A35996-8A5B-6F4A-878E-CFDDD42A9B24}" destId="{7E9FA732-C3AE-AE4C-9C4B-4EAEEF9601A7}" srcOrd="0" destOrd="0" presId="urn:microsoft.com/office/officeart/2005/8/layout/hierarchy4"/>
    <dgm:cxn modelId="{DD1A0BE5-C346-F740-868C-56FC029AE06C}" srcId="{C4F5B136-9E40-AA45-9219-DD119561557E}" destId="{3F803228-6B82-0343-BF48-055412F85844}" srcOrd="3" destOrd="0" parTransId="{1BF3CE8B-3710-A648-92E0-A7901A1251AE}" sibTransId="{ECDA963E-70F0-9A40-90E4-487D74C3180B}"/>
    <dgm:cxn modelId="{390AD5E9-EAB9-B545-B446-F45C2145255E}" type="presOf" srcId="{4E41F287-D56F-BE4F-A4C9-525B2DF6155E}" destId="{0EE2E830-C739-8643-9AA7-D68E5D501927}" srcOrd="0" destOrd="0" presId="urn:microsoft.com/office/officeart/2005/8/layout/hierarchy4"/>
    <dgm:cxn modelId="{A84273FF-38C7-3F49-8484-7373E328DBA4}" srcId="{C4F5B136-9E40-AA45-9219-DD119561557E}" destId="{54A35996-8A5B-6F4A-878E-CFDDD42A9B24}" srcOrd="4" destOrd="0" parTransId="{CCD74FFB-1899-264C-88C9-AC2202F89EEA}" sibTransId="{24797169-502E-4F43-B4ED-7BF121C42953}"/>
    <dgm:cxn modelId="{77AC80E9-5927-164F-A725-41167EBE30E7}" type="presParOf" srcId="{CCF9FB0F-9E70-8746-90C7-53E839FFFDD0}" destId="{9F54C19E-2507-904F-BDAB-BC12EEABF9A2}" srcOrd="0" destOrd="0" presId="urn:microsoft.com/office/officeart/2005/8/layout/hierarchy4"/>
    <dgm:cxn modelId="{FCB2B051-340C-6440-A0A1-4235C3D7415B}" type="presParOf" srcId="{9F54C19E-2507-904F-BDAB-BC12EEABF9A2}" destId="{598D63E8-6839-5C4C-B12B-3CE95E8DE3BA}" srcOrd="0" destOrd="0" presId="urn:microsoft.com/office/officeart/2005/8/layout/hierarchy4"/>
    <dgm:cxn modelId="{E3C4C179-8973-7249-A858-B008526A09DE}" type="presParOf" srcId="{9F54C19E-2507-904F-BDAB-BC12EEABF9A2}" destId="{9EFC0625-DE35-F64B-B0F4-B9CB45865D7E}" srcOrd="1" destOrd="0" presId="urn:microsoft.com/office/officeart/2005/8/layout/hierarchy4"/>
    <dgm:cxn modelId="{227DD112-AC6E-7546-9C4B-ACA7D2D240E7}" type="presParOf" srcId="{9F54C19E-2507-904F-BDAB-BC12EEABF9A2}" destId="{5D449727-D5DD-A444-88BB-25A3E5D23367}" srcOrd="2" destOrd="0" presId="urn:microsoft.com/office/officeart/2005/8/layout/hierarchy4"/>
    <dgm:cxn modelId="{C0D1F318-2898-DA46-931B-53E8FCD61A8E}" type="presParOf" srcId="{5D449727-D5DD-A444-88BB-25A3E5D23367}" destId="{9924B116-6AB9-5D44-896F-C31D602D9CDA}" srcOrd="0" destOrd="0" presId="urn:microsoft.com/office/officeart/2005/8/layout/hierarchy4"/>
    <dgm:cxn modelId="{20DE43AA-243D-5E47-8BF7-19C8B0A1A4CE}" type="presParOf" srcId="{9924B116-6AB9-5D44-896F-C31D602D9CDA}" destId="{0EE2E830-C739-8643-9AA7-D68E5D501927}" srcOrd="0" destOrd="0" presId="urn:microsoft.com/office/officeart/2005/8/layout/hierarchy4"/>
    <dgm:cxn modelId="{B692D713-576E-0D4D-913B-BB4D8BB74933}" type="presParOf" srcId="{9924B116-6AB9-5D44-896F-C31D602D9CDA}" destId="{83C322C5-7ABA-804C-83B3-133A1E3C36F8}" srcOrd="1" destOrd="0" presId="urn:microsoft.com/office/officeart/2005/8/layout/hierarchy4"/>
    <dgm:cxn modelId="{69EC4138-9542-4145-8BBE-2B530636393E}" type="presParOf" srcId="{5D449727-D5DD-A444-88BB-25A3E5D23367}" destId="{7B4264BC-8760-F346-8C3F-A2C9D55348B3}" srcOrd="1" destOrd="0" presId="urn:microsoft.com/office/officeart/2005/8/layout/hierarchy4"/>
    <dgm:cxn modelId="{F51E5731-639C-E340-B1FB-46B1EC2028ED}" type="presParOf" srcId="{5D449727-D5DD-A444-88BB-25A3E5D23367}" destId="{4F6C1F88-1B45-1C44-9BF4-8DD9ACC4D4D1}" srcOrd="2" destOrd="0" presId="urn:microsoft.com/office/officeart/2005/8/layout/hierarchy4"/>
    <dgm:cxn modelId="{3B4AB80B-3933-CF40-A986-A731D95EA799}" type="presParOf" srcId="{4F6C1F88-1B45-1C44-9BF4-8DD9ACC4D4D1}" destId="{817D7B6A-D25C-154D-9D2C-1DE9CF2B700F}" srcOrd="0" destOrd="0" presId="urn:microsoft.com/office/officeart/2005/8/layout/hierarchy4"/>
    <dgm:cxn modelId="{B92FA6A0-4511-C94C-945C-6E43F5910F6C}" type="presParOf" srcId="{4F6C1F88-1B45-1C44-9BF4-8DD9ACC4D4D1}" destId="{86B09290-F7E1-5A48-9A8E-5A1AA0D4ED9C}" srcOrd="1" destOrd="0" presId="urn:microsoft.com/office/officeart/2005/8/layout/hierarchy4"/>
    <dgm:cxn modelId="{2423FDA2-4F2E-8E44-A225-6A847BF7CC3B}" type="presParOf" srcId="{5D449727-D5DD-A444-88BB-25A3E5D23367}" destId="{960C7930-313C-D04B-A451-C954C2B8BBF8}" srcOrd="3" destOrd="0" presId="urn:microsoft.com/office/officeart/2005/8/layout/hierarchy4"/>
    <dgm:cxn modelId="{68A6FFC9-A561-F343-80E7-4E01A88A31C3}" type="presParOf" srcId="{5D449727-D5DD-A444-88BB-25A3E5D23367}" destId="{821F4BD6-15E6-5944-A165-A6A5181C3768}" srcOrd="4" destOrd="0" presId="urn:microsoft.com/office/officeart/2005/8/layout/hierarchy4"/>
    <dgm:cxn modelId="{3D4499A9-1F25-E54B-9B53-BD998356B67D}" type="presParOf" srcId="{821F4BD6-15E6-5944-A165-A6A5181C3768}" destId="{CF8C00AF-7A26-894A-A789-F43570A8917D}" srcOrd="0" destOrd="0" presId="urn:microsoft.com/office/officeart/2005/8/layout/hierarchy4"/>
    <dgm:cxn modelId="{B0FF8334-615E-A04F-B189-057BA0576815}" type="presParOf" srcId="{821F4BD6-15E6-5944-A165-A6A5181C3768}" destId="{A20A7BCF-42FD-D540-A56B-A10101BAEEF6}" srcOrd="1" destOrd="0" presId="urn:microsoft.com/office/officeart/2005/8/layout/hierarchy4"/>
    <dgm:cxn modelId="{A3C4273C-396C-3645-BB08-C01F5548EA66}" type="presParOf" srcId="{5D449727-D5DD-A444-88BB-25A3E5D23367}" destId="{4DBC13E1-E7B2-0447-A16E-5435E79E8748}" srcOrd="5" destOrd="0" presId="urn:microsoft.com/office/officeart/2005/8/layout/hierarchy4"/>
    <dgm:cxn modelId="{C01957D5-8B92-B848-8F71-E69B0F8C7C1F}" type="presParOf" srcId="{5D449727-D5DD-A444-88BB-25A3E5D23367}" destId="{CB1E3B2C-6363-E74F-A937-FC6950F5DA4B}" srcOrd="6" destOrd="0" presId="urn:microsoft.com/office/officeart/2005/8/layout/hierarchy4"/>
    <dgm:cxn modelId="{2E75DD4E-AD44-A442-ACF9-D70E8463B11D}" type="presParOf" srcId="{CB1E3B2C-6363-E74F-A937-FC6950F5DA4B}" destId="{438ABBF3-9DBD-AB4F-9858-B50C83208D6E}" srcOrd="0" destOrd="0" presId="urn:microsoft.com/office/officeart/2005/8/layout/hierarchy4"/>
    <dgm:cxn modelId="{3D8FE044-87E2-5941-AD8E-2F88953AD84C}" type="presParOf" srcId="{CB1E3B2C-6363-E74F-A937-FC6950F5DA4B}" destId="{2F516769-EAE3-AF4C-905D-57BC48D3BAB4}" srcOrd="1" destOrd="0" presId="urn:microsoft.com/office/officeart/2005/8/layout/hierarchy4"/>
    <dgm:cxn modelId="{78B157E5-6A2B-894A-8E0D-CAC846DFC825}" type="presParOf" srcId="{5D449727-D5DD-A444-88BB-25A3E5D23367}" destId="{A7CFB93F-150D-1C4B-88E4-B00643C8DF8B}" srcOrd="7" destOrd="0" presId="urn:microsoft.com/office/officeart/2005/8/layout/hierarchy4"/>
    <dgm:cxn modelId="{F178C1ED-59E4-A141-B84F-A26DC504C709}" type="presParOf" srcId="{5D449727-D5DD-A444-88BB-25A3E5D23367}" destId="{8C55ADBC-36C0-C347-8297-1BD1705E5EB6}" srcOrd="8" destOrd="0" presId="urn:microsoft.com/office/officeart/2005/8/layout/hierarchy4"/>
    <dgm:cxn modelId="{C206A982-7EEB-1D47-B5FC-7DEC68749060}" type="presParOf" srcId="{8C55ADBC-36C0-C347-8297-1BD1705E5EB6}" destId="{7E9FA732-C3AE-AE4C-9C4B-4EAEEF9601A7}" srcOrd="0" destOrd="0" presId="urn:microsoft.com/office/officeart/2005/8/layout/hierarchy4"/>
    <dgm:cxn modelId="{AE733827-3E50-0143-B56D-C045C89D748F}" type="presParOf" srcId="{8C55ADBC-36C0-C347-8297-1BD1705E5EB6}" destId="{AD469735-AF2C-CA48-9FF8-C488EC48DAB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1A609B-FFAA-7C42-964C-84C20D7688E4}" type="doc">
      <dgm:prSet loTypeId="urn:microsoft.com/office/officeart/2005/8/layout/hierarchy4" loCatId="list" qsTypeId="urn:microsoft.com/office/officeart/2005/8/quickstyle/simple1" qsCatId="simple" csTypeId="urn:microsoft.com/office/officeart/2005/8/colors/accent0_1" csCatId="mainScheme" phldr="1"/>
      <dgm:spPr/>
      <dgm:t>
        <a:bodyPr/>
        <a:lstStyle/>
        <a:p>
          <a:endParaRPr lang="en-US"/>
        </a:p>
      </dgm:t>
    </dgm:pt>
    <dgm:pt modelId="{C4F5B136-9E40-AA45-9219-DD119561557E}">
      <dgm:prSet/>
      <dgm:spPr/>
      <dgm:t>
        <a:bodyPr/>
        <a:lstStyle/>
        <a:p>
          <a:r>
            <a:rPr lang="en-US"/>
            <a:t>AQ: </a:t>
          </a:r>
          <a:endParaRPr lang="it-IT"/>
        </a:p>
      </dgm:t>
    </dgm:pt>
    <dgm:pt modelId="{7B8FFE3B-24B2-A04C-9E76-794781CB6161}" type="parTrans" cxnId="{E3FB88B5-FEE5-464B-BFDE-9C53B16B9D68}">
      <dgm:prSet/>
      <dgm:spPr/>
      <dgm:t>
        <a:bodyPr/>
        <a:lstStyle/>
        <a:p>
          <a:endParaRPr lang="en-US"/>
        </a:p>
      </dgm:t>
    </dgm:pt>
    <dgm:pt modelId="{AF3CEF24-FDDE-4B4E-8E64-FEC3551E7062}" type="sibTrans" cxnId="{E3FB88B5-FEE5-464B-BFDE-9C53B16B9D68}">
      <dgm:prSet/>
      <dgm:spPr/>
      <dgm:t>
        <a:bodyPr/>
        <a:lstStyle/>
        <a:p>
          <a:endParaRPr lang="en-US"/>
        </a:p>
      </dgm:t>
    </dgm:pt>
    <dgm:pt modelId="{4E41F287-D56F-BE4F-A4C9-525B2DF6155E}">
      <dgm:prSet/>
      <dgm:spPr/>
      <dgm:t>
        <a:bodyPr/>
        <a:lstStyle/>
        <a:p>
          <a:r>
            <a:rPr lang="en-US" b="1" baseline="0" dirty="0" err="1"/>
            <a:t>Perché</a:t>
          </a:r>
          <a:r>
            <a:rPr lang="en-US" baseline="0" dirty="0"/>
            <a:t>:</a:t>
          </a:r>
        </a:p>
        <a:p>
          <a:r>
            <a:rPr lang="en-US" baseline="0" dirty="0"/>
            <a:t> Quadro </a:t>
          </a:r>
          <a:r>
            <a:rPr lang="en-US" baseline="0" dirty="0" err="1"/>
            <a:t>normativo</a:t>
          </a:r>
          <a:endParaRPr lang="it-IT" dirty="0"/>
        </a:p>
      </dgm:t>
    </dgm:pt>
    <dgm:pt modelId="{16633E6C-EABD-E849-B3E4-937338C3B2B1}" type="parTrans" cxnId="{EBEE6722-4B9B-BA45-AB59-527B6F57E2D4}">
      <dgm:prSet/>
      <dgm:spPr/>
      <dgm:t>
        <a:bodyPr/>
        <a:lstStyle/>
        <a:p>
          <a:endParaRPr lang="en-US"/>
        </a:p>
      </dgm:t>
    </dgm:pt>
    <dgm:pt modelId="{C78AC768-0315-DA49-9F56-9842E7264169}" type="sibTrans" cxnId="{EBEE6722-4B9B-BA45-AB59-527B6F57E2D4}">
      <dgm:prSet/>
      <dgm:spPr/>
      <dgm:t>
        <a:bodyPr/>
        <a:lstStyle/>
        <a:p>
          <a:endParaRPr lang="en-US"/>
        </a:p>
      </dgm:t>
    </dgm:pt>
    <dgm:pt modelId="{A74F30A5-E65A-BA45-A8C4-F2CBB2E0BF6E}">
      <dgm:prSet/>
      <dgm:spPr/>
      <dgm:t>
        <a:bodyPr/>
        <a:lstStyle/>
        <a:p>
          <a:r>
            <a:rPr lang="en-US" b="1" baseline="0" dirty="0"/>
            <a:t>Come</a:t>
          </a:r>
          <a:r>
            <a:rPr lang="en-US" baseline="0" dirty="0"/>
            <a:t>:</a:t>
          </a:r>
        </a:p>
        <a:p>
          <a:r>
            <a:rPr lang="en-US" baseline="0" dirty="0"/>
            <a:t> Sistema di AQ dell’ </a:t>
          </a:r>
          <a:r>
            <a:rPr lang="en-US" baseline="0" dirty="0" err="1"/>
            <a:t>Ateneo</a:t>
          </a:r>
          <a:r>
            <a:rPr lang="en-US" baseline="0" dirty="0"/>
            <a:t> di Catania</a:t>
          </a:r>
          <a:endParaRPr lang="it-IT" dirty="0"/>
        </a:p>
      </dgm:t>
    </dgm:pt>
    <dgm:pt modelId="{4DAC925E-65B3-FC4C-86FE-FA1FB3FD998B}" type="parTrans" cxnId="{2F0A96B6-2D58-D549-B185-44BE6D60767F}">
      <dgm:prSet/>
      <dgm:spPr/>
      <dgm:t>
        <a:bodyPr/>
        <a:lstStyle/>
        <a:p>
          <a:endParaRPr lang="en-US"/>
        </a:p>
      </dgm:t>
    </dgm:pt>
    <dgm:pt modelId="{3951EB0F-EC9F-0844-9908-B5F0CE440C5B}" type="sibTrans" cxnId="{2F0A96B6-2D58-D549-B185-44BE6D60767F}">
      <dgm:prSet/>
      <dgm:spPr/>
      <dgm:t>
        <a:bodyPr/>
        <a:lstStyle/>
        <a:p>
          <a:endParaRPr lang="en-US"/>
        </a:p>
      </dgm:t>
    </dgm:pt>
    <dgm:pt modelId="{627BB428-D2D8-9741-9BAF-C7D787155B89}">
      <dgm:prSet/>
      <dgm:spPr>
        <a:solidFill>
          <a:schemeClr val="accent1"/>
        </a:solidFill>
      </dgm:spPr>
      <dgm:t>
        <a:bodyPr/>
        <a:lstStyle/>
        <a:p>
          <a:r>
            <a:rPr lang="en-US" b="1" baseline="0" dirty="0"/>
            <a:t>Chi</a:t>
          </a:r>
          <a:r>
            <a:rPr lang="en-US" baseline="0" dirty="0"/>
            <a:t>: </a:t>
          </a:r>
        </a:p>
        <a:p>
          <a:r>
            <a:rPr lang="en-US" baseline="0" dirty="0"/>
            <a:t>la CQD del DFA</a:t>
          </a:r>
          <a:endParaRPr lang="it-IT" dirty="0"/>
        </a:p>
      </dgm:t>
    </dgm:pt>
    <dgm:pt modelId="{060E2A8F-9DD2-EA4C-899D-5573B2C1CC72}" type="parTrans" cxnId="{6F01A387-7060-7541-8AE4-28E56E7E0C37}">
      <dgm:prSet/>
      <dgm:spPr/>
      <dgm:t>
        <a:bodyPr/>
        <a:lstStyle/>
        <a:p>
          <a:endParaRPr lang="en-US"/>
        </a:p>
      </dgm:t>
    </dgm:pt>
    <dgm:pt modelId="{3A4652B1-897B-7B44-BB6F-F2508535376D}" type="sibTrans" cxnId="{6F01A387-7060-7541-8AE4-28E56E7E0C37}">
      <dgm:prSet/>
      <dgm:spPr/>
      <dgm:t>
        <a:bodyPr/>
        <a:lstStyle/>
        <a:p>
          <a:endParaRPr lang="en-US"/>
        </a:p>
      </dgm:t>
    </dgm:pt>
    <dgm:pt modelId="{3F803228-6B82-0343-BF48-055412F85844}">
      <dgm:prSet/>
      <dgm:spPr/>
      <dgm:t>
        <a:bodyPr/>
        <a:lstStyle/>
        <a:p>
          <a:r>
            <a:rPr lang="en-US" b="1" baseline="0" dirty="0"/>
            <a:t>Che </a:t>
          </a:r>
          <a:r>
            <a:rPr lang="it-IT" b="1" baseline="0" dirty="0"/>
            <a:t>cosa</a:t>
          </a:r>
          <a:r>
            <a:rPr lang="it-IT" baseline="0" dirty="0"/>
            <a:t>:</a:t>
          </a:r>
        </a:p>
        <a:p>
          <a:r>
            <a:rPr lang="it-IT" baseline="0" dirty="0"/>
            <a:t> compiti e azioni della CQD</a:t>
          </a:r>
          <a:endParaRPr lang="it-IT" dirty="0"/>
        </a:p>
      </dgm:t>
    </dgm:pt>
    <dgm:pt modelId="{1BF3CE8B-3710-A648-92E0-A7901A1251AE}" type="parTrans" cxnId="{DD1A0BE5-C346-F740-868C-56FC029AE06C}">
      <dgm:prSet/>
      <dgm:spPr/>
      <dgm:t>
        <a:bodyPr/>
        <a:lstStyle/>
        <a:p>
          <a:endParaRPr lang="en-US"/>
        </a:p>
      </dgm:t>
    </dgm:pt>
    <dgm:pt modelId="{ECDA963E-70F0-9A40-90E4-487D74C3180B}" type="sibTrans" cxnId="{DD1A0BE5-C346-F740-868C-56FC029AE06C}">
      <dgm:prSet/>
      <dgm:spPr/>
      <dgm:t>
        <a:bodyPr/>
        <a:lstStyle/>
        <a:p>
          <a:endParaRPr lang="en-US"/>
        </a:p>
      </dgm:t>
    </dgm:pt>
    <dgm:pt modelId="{54A35996-8A5B-6F4A-878E-CFDDD42A9B24}">
      <dgm:prSet/>
      <dgm:spPr/>
      <dgm:t>
        <a:bodyPr/>
        <a:lstStyle/>
        <a:p>
          <a:r>
            <a:rPr lang="it-IT" b="1" baseline="0" dirty="0"/>
            <a:t>Perché proprio io? </a:t>
          </a:r>
          <a:r>
            <a:rPr lang="it-IT" baseline="0" dirty="0"/>
            <a:t>: </a:t>
          </a:r>
        </a:p>
        <a:p>
          <a:r>
            <a:rPr lang="it-IT" baseline="0" dirty="0"/>
            <a:t>che cosa ognuno di noi può fare</a:t>
          </a:r>
          <a:endParaRPr lang="it-IT" dirty="0"/>
        </a:p>
      </dgm:t>
    </dgm:pt>
    <dgm:pt modelId="{CCD74FFB-1899-264C-88C9-AC2202F89EEA}" type="parTrans" cxnId="{A84273FF-38C7-3F49-8484-7373E328DBA4}">
      <dgm:prSet/>
      <dgm:spPr/>
      <dgm:t>
        <a:bodyPr/>
        <a:lstStyle/>
        <a:p>
          <a:endParaRPr lang="en-US"/>
        </a:p>
      </dgm:t>
    </dgm:pt>
    <dgm:pt modelId="{24797169-502E-4F43-B4ED-7BF121C42953}" type="sibTrans" cxnId="{A84273FF-38C7-3F49-8484-7373E328DBA4}">
      <dgm:prSet/>
      <dgm:spPr/>
      <dgm:t>
        <a:bodyPr/>
        <a:lstStyle/>
        <a:p>
          <a:endParaRPr lang="en-US"/>
        </a:p>
      </dgm:t>
    </dgm:pt>
    <dgm:pt modelId="{CCF9FB0F-9E70-8746-90C7-53E839FFFDD0}" type="pres">
      <dgm:prSet presAssocID="{781A609B-FFAA-7C42-964C-84C20D7688E4}" presName="Name0" presStyleCnt="0">
        <dgm:presLayoutVars>
          <dgm:chPref val="1"/>
          <dgm:dir/>
          <dgm:animOne val="branch"/>
          <dgm:animLvl val="lvl"/>
          <dgm:resizeHandles/>
        </dgm:presLayoutVars>
      </dgm:prSet>
      <dgm:spPr/>
    </dgm:pt>
    <dgm:pt modelId="{9F54C19E-2507-904F-BDAB-BC12EEABF9A2}" type="pres">
      <dgm:prSet presAssocID="{C4F5B136-9E40-AA45-9219-DD119561557E}" presName="vertOne" presStyleCnt="0"/>
      <dgm:spPr/>
    </dgm:pt>
    <dgm:pt modelId="{598D63E8-6839-5C4C-B12B-3CE95E8DE3BA}" type="pres">
      <dgm:prSet presAssocID="{C4F5B136-9E40-AA45-9219-DD119561557E}" presName="txOne" presStyleLbl="node0" presStyleIdx="0" presStyleCnt="1" custScaleY="31362" custLinFactY="-11327" custLinFactNeighborX="40" custLinFactNeighborY="-100000">
        <dgm:presLayoutVars>
          <dgm:chPref val="3"/>
        </dgm:presLayoutVars>
      </dgm:prSet>
      <dgm:spPr/>
    </dgm:pt>
    <dgm:pt modelId="{9EFC0625-DE35-F64B-B0F4-B9CB45865D7E}" type="pres">
      <dgm:prSet presAssocID="{C4F5B136-9E40-AA45-9219-DD119561557E}" presName="parTransOne" presStyleCnt="0"/>
      <dgm:spPr/>
    </dgm:pt>
    <dgm:pt modelId="{5D449727-D5DD-A444-88BB-25A3E5D23367}" type="pres">
      <dgm:prSet presAssocID="{C4F5B136-9E40-AA45-9219-DD119561557E}" presName="horzOne" presStyleCnt="0"/>
      <dgm:spPr/>
    </dgm:pt>
    <dgm:pt modelId="{9924B116-6AB9-5D44-896F-C31D602D9CDA}" type="pres">
      <dgm:prSet presAssocID="{4E41F287-D56F-BE4F-A4C9-525B2DF6155E}" presName="vertTwo" presStyleCnt="0"/>
      <dgm:spPr/>
    </dgm:pt>
    <dgm:pt modelId="{0EE2E830-C739-8643-9AA7-D68E5D501927}" type="pres">
      <dgm:prSet presAssocID="{4E41F287-D56F-BE4F-A4C9-525B2DF6155E}" presName="txTwo" presStyleLbl="node2" presStyleIdx="0" presStyleCnt="5">
        <dgm:presLayoutVars>
          <dgm:chPref val="3"/>
        </dgm:presLayoutVars>
      </dgm:prSet>
      <dgm:spPr/>
    </dgm:pt>
    <dgm:pt modelId="{83C322C5-7ABA-804C-83B3-133A1E3C36F8}" type="pres">
      <dgm:prSet presAssocID="{4E41F287-D56F-BE4F-A4C9-525B2DF6155E}" presName="horzTwo" presStyleCnt="0"/>
      <dgm:spPr/>
    </dgm:pt>
    <dgm:pt modelId="{7B4264BC-8760-F346-8C3F-A2C9D55348B3}" type="pres">
      <dgm:prSet presAssocID="{C78AC768-0315-DA49-9F56-9842E7264169}" presName="sibSpaceTwo" presStyleCnt="0"/>
      <dgm:spPr/>
    </dgm:pt>
    <dgm:pt modelId="{4F6C1F88-1B45-1C44-9BF4-8DD9ACC4D4D1}" type="pres">
      <dgm:prSet presAssocID="{A74F30A5-E65A-BA45-A8C4-F2CBB2E0BF6E}" presName="vertTwo" presStyleCnt="0"/>
      <dgm:spPr/>
    </dgm:pt>
    <dgm:pt modelId="{817D7B6A-D25C-154D-9D2C-1DE9CF2B700F}" type="pres">
      <dgm:prSet presAssocID="{A74F30A5-E65A-BA45-A8C4-F2CBB2E0BF6E}" presName="txTwo" presStyleLbl="node2" presStyleIdx="1" presStyleCnt="5">
        <dgm:presLayoutVars>
          <dgm:chPref val="3"/>
        </dgm:presLayoutVars>
      </dgm:prSet>
      <dgm:spPr/>
    </dgm:pt>
    <dgm:pt modelId="{86B09290-F7E1-5A48-9A8E-5A1AA0D4ED9C}" type="pres">
      <dgm:prSet presAssocID="{A74F30A5-E65A-BA45-A8C4-F2CBB2E0BF6E}" presName="horzTwo" presStyleCnt="0"/>
      <dgm:spPr/>
    </dgm:pt>
    <dgm:pt modelId="{960C7930-313C-D04B-A451-C954C2B8BBF8}" type="pres">
      <dgm:prSet presAssocID="{3951EB0F-EC9F-0844-9908-B5F0CE440C5B}" presName="sibSpaceTwo" presStyleCnt="0"/>
      <dgm:spPr/>
    </dgm:pt>
    <dgm:pt modelId="{821F4BD6-15E6-5944-A165-A6A5181C3768}" type="pres">
      <dgm:prSet presAssocID="{627BB428-D2D8-9741-9BAF-C7D787155B89}" presName="vertTwo" presStyleCnt="0"/>
      <dgm:spPr/>
    </dgm:pt>
    <dgm:pt modelId="{CF8C00AF-7A26-894A-A789-F43570A8917D}" type="pres">
      <dgm:prSet presAssocID="{627BB428-D2D8-9741-9BAF-C7D787155B89}" presName="txTwo" presStyleLbl="node2" presStyleIdx="2" presStyleCnt="5">
        <dgm:presLayoutVars>
          <dgm:chPref val="3"/>
        </dgm:presLayoutVars>
      </dgm:prSet>
      <dgm:spPr/>
    </dgm:pt>
    <dgm:pt modelId="{A20A7BCF-42FD-D540-A56B-A10101BAEEF6}" type="pres">
      <dgm:prSet presAssocID="{627BB428-D2D8-9741-9BAF-C7D787155B89}" presName="horzTwo" presStyleCnt="0"/>
      <dgm:spPr/>
    </dgm:pt>
    <dgm:pt modelId="{4DBC13E1-E7B2-0447-A16E-5435E79E8748}" type="pres">
      <dgm:prSet presAssocID="{3A4652B1-897B-7B44-BB6F-F2508535376D}" presName="sibSpaceTwo" presStyleCnt="0"/>
      <dgm:spPr/>
    </dgm:pt>
    <dgm:pt modelId="{CB1E3B2C-6363-E74F-A937-FC6950F5DA4B}" type="pres">
      <dgm:prSet presAssocID="{3F803228-6B82-0343-BF48-055412F85844}" presName="vertTwo" presStyleCnt="0"/>
      <dgm:spPr/>
    </dgm:pt>
    <dgm:pt modelId="{438ABBF3-9DBD-AB4F-9858-B50C83208D6E}" type="pres">
      <dgm:prSet presAssocID="{3F803228-6B82-0343-BF48-055412F85844}" presName="txTwo" presStyleLbl="node2" presStyleIdx="3" presStyleCnt="5">
        <dgm:presLayoutVars>
          <dgm:chPref val="3"/>
        </dgm:presLayoutVars>
      </dgm:prSet>
      <dgm:spPr/>
    </dgm:pt>
    <dgm:pt modelId="{2F516769-EAE3-AF4C-905D-57BC48D3BAB4}" type="pres">
      <dgm:prSet presAssocID="{3F803228-6B82-0343-BF48-055412F85844}" presName="horzTwo" presStyleCnt="0"/>
      <dgm:spPr/>
    </dgm:pt>
    <dgm:pt modelId="{A7CFB93F-150D-1C4B-88E4-B00643C8DF8B}" type="pres">
      <dgm:prSet presAssocID="{ECDA963E-70F0-9A40-90E4-487D74C3180B}" presName="sibSpaceTwo" presStyleCnt="0"/>
      <dgm:spPr/>
    </dgm:pt>
    <dgm:pt modelId="{8C55ADBC-36C0-C347-8297-1BD1705E5EB6}" type="pres">
      <dgm:prSet presAssocID="{54A35996-8A5B-6F4A-878E-CFDDD42A9B24}" presName="vertTwo" presStyleCnt="0"/>
      <dgm:spPr/>
    </dgm:pt>
    <dgm:pt modelId="{7E9FA732-C3AE-AE4C-9C4B-4EAEEF9601A7}" type="pres">
      <dgm:prSet presAssocID="{54A35996-8A5B-6F4A-878E-CFDDD42A9B24}" presName="txTwo" presStyleLbl="node2" presStyleIdx="4" presStyleCnt="5">
        <dgm:presLayoutVars>
          <dgm:chPref val="3"/>
        </dgm:presLayoutVars>
      </dgm:prSet>
      <dgm:spPr/>
    </dgm:pt>
    <dgm:pt modelId="{AD469735-AF2C-CA48-9FF8-C488EC48DAB0}" type="pres">
      <dgm:prSet presAssocID="{54A35996-8A5B-6F4A-878E-CFDDD42A9B24}" presName="horzTwo" presStyleCnt="0"/>
      <dgm:spPr/>
    </dgm:pt>
  </dgm:ptLst>
  <dgm:cxnLst>
    <dgm:cxn modelId="{4DD9C90A-6FFE-A748-A41A-23CB83FE33D8}" type="presOf" srcId="{627BB428-D2D8-9741-9BAF-C7D787155B89}" destId="{CF8C00AF-7A26-894A-A789-F43570A8917D}" srcOrd="0" destOrd="0" presId="urn:microsoft.com/office/officeart/2005/8/layout/hierarchy4"/>
    <dgm:cxn modelId="{EBEE6722-4B9B-BA45-AB59-527B6F57E2D4}" srcId="{C4F5B136-9E40-AA45-9219-DD119561557E}" destId="{4E41F287-D56F-BE4F-A4C9-525B2DF6155E}" srcOrd="0" destOrd="0" parTransId="{16633E6C-EABD-E849-B3E4-937338C3B2B1}" sibTransId="{C78AC768-0315-DA49-9F56-9842E7264169}"/>
    <dgm:cxn modelId="{99157831-E6A5-FE4A-ABF3-56C788CDE305}" type="presOf" srcId="{3F803228-6B82-0343-BF48-055412F85844}" destId="{438ABBF3-9DBD-AB4F-9858-B50C83208D6E}" srcOrd="0" destOrd="0" presId="urn:microsoft.com/office/officeart/2005/8/layout/hierarchy4"/>
    <dgm:cxn modelId="{8053DB32-3A19-A245-A933-052C059C09B6}" type="presOf" srcId="{781A609B-FFAA-7C42-964C-84C20D7688E4}" destId="{CCF9FB0F-9E70-8746-90C7-53E839FFFDD0}" srcOrd="0" destOrd="0" presId="urn:microsoft.com/office/officeart/2005/8/layout/hierarchy4"/>
    <dgm:cxn modelId="{522A6262-F7B4-4E40-9E3C-AD6B1EBEB70C}" type="presOf" srcId="{C4F5B136-9E40-AA45-9219-DD119561557E}" destId="{598D63E8-6839-5C4C-B12B-3CE95E8DE3BA}" srcOrd="0" destOrd="0" presId="urn:microsoft.com/office/officeart/2005/8/layout/hierarchy4"/>
    <dgm:cxn modelId="{6F01A387-7060-7541-8AE4-28E56E7E0C37}" srcId="{C4F5B136-9E40-AA45-9219-DD119561557E}" destId="{627BB428-D2D8-9741-9BAF-C7D787155B89}" srcOrd="2" destOrd="0" parTransId="{060E2A8F-9DD2-EA4C-899D-5573B2C1CC72}" sibTransId="{3A4652B1-897B-7B44-BB6F-F2508535376D}"/>
    <dgm:cxn modelId="{E3FB88B5-FEE5-464B-BFDE-9C53B16B9D68}" srcId="{781A609B-FFAA-7C42-964C-84C20D7688E4}" destId="{C4F5B136-9E40-AA45-9219-DD119561557E}" srcOrd="0" destOrd="0" parTransId="{7B8FFE3B-24B2-A04C-9E76-794781CB6161}" sibTransId="{AF3CEF24-FDDE-4B4E-8E64-FEC3551E7062}"/>
    <dgm:cxn modelId="{2F0A96B6-2D58-D549-B185-44BE6D60767F}" srcId="{C4F5B136-9E40-AA45-9219-DD119561557E}" destId="{A74F30A5-E65A-BA45-A8C4-F2CBB2E0BF6E}" srcOrd="1" destOrd="0" parTransId="{4DAC925E-65B3-FC4C-86FE-FA1FB3FD998B}" sibTransId="{3951EB0F-EC9F-0844-9908-B5F0CE440C5B}"/>
    <dgm:cxn modelId="{9B32AABD-70BF-FD40-9A8B-6776E7B38EEE}" type="presOf" srcId="{A74F30A5-E65A-BA45-A8C4-F2CBB2E0BF6E}" destId="{817D7B6A-D25C-154D-9D2C-1DE9CF2B700F}" srcOrd="0" destOrd="0" presId="urn:microsoft.com/office/officeart/2005/8/layout/hierarchy4"/>
    <dgm:cxn modelId="{FD56D8C6-212C-0147-B9D9-93EB0597B614}" type="presOf" srcId="{54A35996-8A5B-6F4A-878E-CFDDD42A9B24}" destId="{7E9FA732-C3AE-AE4C-9C4B-4EAEEF9601A7}" srcOrd="0" destOrd="0" presId="urn:microsoft.com/office/officeart/2005/8/layout/hierarchy4"/>
    <dgm:cxn modelId="{DD1A0BE5-C346-F740-868C-56FC029AE06C}" srcId="{C4F5B136-9E40-AA45-9219-DD119561557E}" destId="{3F803228-6B82-0343-BF48-055412F85844}" srcOrd="3" destOrd="0" parTransId="{1BF3CE8B-3710-A648-92E0-A7901A1251AE}" sibTransId="{ECDA963E-70F0-9A40-90E4-487D74C3180B}"/>
    <dgm:cxn modelId="{390AD5E9-EAB9-B545-B446-F45C2145255E}" type="presOf" srcId="{4E41F287-D56F-BE4F-A4C9-525B2DF6155E}" destId="{0EE2E830-C739-8643-9AA7-D68E5D501927}" srcOrd="0" destOrd="0" presId="urn:microsoft.com/office/officeart/2005/8/layout/hierarchy4"/>
    <dgm:cxn modelId="{A84273FF-38C7-3F49-8484-7373E328DBA4}" srcId="{C4F5B136-9E40-AA45-9219-DD119561557E}" destId="{54A35996-8A5B-6F4A-878E-CFDDD42A9B24}" srcOrd="4" destOrd="0" parTransId="{CCD74FFB-1899-264C-88C9-AC2202F89EEA}" sibTransId="{24797169-502E-4F43-B4ED-7BF121C42953}"/>
    <dgm:cxn modelId="{77AC80E9-5927-164F-A725-41167EBE30E7}" type="presParOf" srcId="{CCF9FB0F-9E70-8746-90C7-53E839FFFDD0}" destId="{9F54C19E-2507-904F-BDAB-BC12EEABF9A2}" srcOrd="0" destOrd="0" presId="urn:microsoft.com/office/officeart/2005/8/layout/hierarchy4"/>
    <dgm:cxn modelId="{FCB2B051-340C-6440-A0A1-4235C3D7415B}" type="presParOf" srcId="{9F54C19E-2507-904F-BDAB-BC12EEABF9A2}" destId="{598D63E8-6839-5C4C-B12B-3CE95E8DE3BA}" srcOrd="0" destOrd="0" presId="urn:microsoft.com/office/officeart/2005/8/layout/hierarchy4"/>
    <dgm:cxn modelId="{E3C4C179-8973-7249-A858-B008526A09DE}" type="presParOf" srcId="{9F54C19E-2507-904F-BDAB-BC12EEABF9A2}" destId="{9EFC0625-DE35-F64B-B0F4-B9CB45865D7E}" srcOrd="1" destOrd="0" presId="urn:microsoft.com/office/officeart/2005/8/layout/hierarchy4"/>
    <dgm:cxn modelId="{227DD112-AC6E-7546-9C4B-ACA7D2D240E7}" type="presParOf" srcId="{9F54C19E-2507-904F-BDAB-BC12EEABF9A2}" destId="{5D449727-D5DD-A444-88BB-25A3E5D23367}" srcOrd="2" destOrd="0" presId="urn:microsoft.com/office/officeart/2005/8/layout/hierarchy4"/>
    <dgm:cxn modelId="{C0D1F318-2898-DA46-931B-53E8FCD61A8E}" type="presParOf" srcId="{5D449727-D5DD-A444-88BB-25A3E5D23367}" destId="{9924B116-6AB9-5D44-896F-C31D602D9CDA}" srcOrd="0" destOrd="0" presId="urn:microsoft.com/office/officeart/2005/8/layout/hierarchy4"/>
    <dgm:cxn modelId="{20DE43AA-243D-5E47-8BF7-19C8B0A1A4CE}" type="presParOf" srcId="{9924B116-6AB9-5D44-896F-C31D602D9CDA}" destId="{0EE2E830-C739-8643-9AA7-D68E5D501927}" srcOrd="0" destOrd="0" presId="urn:microsoft.com/office/officeart/2005/8/layout/hierarchy4"/>
    <dgm:cxn modelId="{B692D713-576E-0D4D-913B-BB4D8BB74933}" type="presParOf" srcId="{9924B116-6AB9-5D44-896F-C31D602D9CDA}" destId="{83C322C5-7ABA-804C-83B3-133A1E3C36F8}" srcOrd="1" destOrd="0" presId="urn:microsoft.com/office/officeart/2005/8/layout/hierarchy4"/>
    <dgm:cxn modelId="{69EC4138-9542-4145-8BBE-2B530636393E}" type="presParOf" srcId="{5D449727-D5DD-A444-88BB-25A3E5D23367}" destId="{7B4264BC-8760-F346-8C3F-A2C9D55348B3}" srcOrd="1" destOrd="0" presId="urn:microsoft.com/office/officeart/2005/8/layout/hierarchy4"/>
    <dgm:cxn modelId="{F51E5731-639C-E340-B1FB-46B1EC2028ED}" type="presParOf" srcId="{5D449727-D5DD-A444-88BB-25A3E5D23367}" destId="{4F6C1F88-1B45-1C44-9BF4-8DD9ACC4D4D1}" srcOrd="2" destOrd="0" presId="urn:microsoft.com/office/officeart/2005/8/layout/hierarchy4"/>
    <dgm:cxn modelId="{3B4AB80B-3933-CF40-A986-A731D95EA799}" type="presParOf" srcId="{4F6C1F88-1B45-1C44-9BF4-8DD9ACC4D4D1}" destId="{817D7B6A-D25C-154D-9D2C-1DE9CF2B700F}" srcOrd="0" destOrd="0" presId="urn:microsoft.com/office/officeart/2005/8/layout/hierarchy4"/>
    <dgm:cxn modelId="{B92FA6A0-4511-C94C-945C-6E43F5910F6C}" type="presParOf" srcId="{4F6C1F88-1B45-1C44-9BF4-8DD9ACC4D4D1}" destId="{86B09290-F7E1-5A48-9A8E-5A1AA0D4ED9C}" srcOrd="1" destOrd="0" presId="urn:microsoft.com/office/officeart/2005/8/layout/hierarchy4"/>
    <dgm:cxn modelId="{2423FDA2-4F2E-8E44-A225-6A847BF7CC3B}" type="presParOf" srcId="{5D449727-D5DD-A444-88BB-25A3E5D23367}" destId="{960C7930-313C-D04B-A451-C954C2B8BBF8}" srcOrd="3" destOrd="0" presId="urn:microsoft.com/office/officeart/2005/8/layout/hierarchy4"/>
    <dgm:cxn modelId="{68A6FFC9-A561-F343-80E7-4E01A88A31C3}" type="presParOf" srcId="{5D449727-D5DD-A444-88BB-25A3E5D23367}" destId="{821F4BD6-15E6-5944-A165-A6A5181C3768}" srcOrd="4" destOrd="0" presId="urn:microsoft.com/office/officeart/2005/8/layout/hierarchy4"/>
    <dgm:cxn modelId="{3D4499A9-1F25-E54B-9B53-BD998356B67D}" type="presParOf" srcId="{821F4BD6-15E6-5944-A165-A6A5181C3768}" destId="{CF8C00AF-7A26-894A-A789-F43570A8917D}" srcOrd="0" destOrd="0" presId="urn:microsoft.com/office/officeart/2005/8/layout/hierarchy4"/>
    <dgm:cxn modelId="{B0FF8334-615E-A04F-B189-057BA0576815}" type="presParOf" srcId="{821F4BD6-15E6-5944-A165-A6A5181C3768}" destId="{A20A7BCF-42FD-D540-A56B-A10101BAEEF6}" srcOrd="1" destOrd="0" presId="urn:microsoft.com/office/officeart/2005/8/layout/hierarchy4"/>
    <dgm:cxn modelId="{A3C4273C-396C-3645-BB08-C01F5548EA66}" type="presParOf" srcId="{5D449727-D5DD-A444-88BB-25A3E5D23367}" destId="{4DBC13E1-E7B2-0447-A16E-5435E79E8748}" srcOrd="5" destOrd="0" presId="urn:microsoft.com/office/officeart/2005/8/layout/hierarchy4"/>
    <dgm:cxn modelId="{C01957D5-8B92-B848-8F71-E69B0F8C7C1F}" type="presParOf" srcId="{5D449727-D5DD-A444-88BB-25A3E5D23367}" destId="{CB1E3B2C-6363-E74F-A937-FC6950F5DA4B}" srcOrd="6" destOrd="0" presId="urn:microsoft.com/office/officeart/2005/8/layout/hierarchy4"/>
    <dgm:cxn modelId="{2E75DD4E-AD44-A442-ACF9-D70E8463B11D}" type="presParOf" srcId="{CB1E3B2C-6363-E74F-A937-FC6950F5DA4B}" destId="{438ABBF3-9DBD-AB4F-9858-B50C83208D6E}" srcOrd="0" destOrd="0" presId="urn:microsoft.com/office/officeart/2005/8/layout/hierarchy4"/>
    <dgm:cxn modelId="{3D8FE044-87E2-5941-AD8E-2F88953AD84C}" type="presParOf" srcId="{CB1E3B2C-6363-E74F-A937-FC6950F5DA4B}" destId="{2F516769-EAE3-AF4C-905D-57BC48D3BAB4}" srcOrd="1" destOrd="0" presId="urn:microsoft.com/office/officeart/2005/8/layout/hierarchy4"/>
    <dgm:cxn modelId="{78B157E5-6A2B-894A-8E0D-CAC846DFC825}" type="presParOf" srcId="{5D449727-D5DD-A444-88BB-25A3E5D23367}" destId="{A7CFB93F-150D-1C4B-88E4-B00643C8DF8B}" srcOrd="7" destOrd="0" presId="urn:microsoft.com/office/officeart/2005/8/layout/hierarchy4"/>
    <dgm:cxn modelId="{F178C1ED-59E4-A141-B84F-A26DC504C709}" type="presParOf" srcId="{5D449727-D5DD-A444-88BB-25A3E5D23367}" destId="{8C55ADBC-36C0-C347-8297-1BD1705E5EB6}" srcOrd="8" destOrd="0" presId="urn:microsoft.com/office/officeart/2005/8/layout/hierarchy4"/>
    <dgm:cxn modelId="{C206A982-7EEB-1D47-B5FC-7DEC68749060}" type="presParOf" srcId="{8C55ADBC-36C0-C347-8297-1BD1705E5EB6}" destId="{7E9FA732-C3AE-AE4C-9C4B-4EAEEF9601A7}" srcOrd="0" destOrd="0" presId="urn:microsoft.com/office/officeart/2005/8/layout/hierarchy4"/>
    <dgm:cxn modelId="{AE733827-3E50-0143-B56D-C045C89D748F}" type="presParOf" srcId="{8C55ADBC-36C0-C347-8297-1BD1705E5EB6}" destId="{AD469735-AF2C-CA48-9FF8-C488EC48DAB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1A609B-FFAA-7C42-964C-84C20D7688E4}" type="doc">
      <dgm:prSet loTypeId="urn:microsoft.com/office/officeart/2005/8/layout/hierarchy4" loCatId="list" qsTypeId="urn:microsoft.com/office/officeart/2005/8/quickstyle/simple1" qsCatId="simple" csTypeId="urn:microsoft.com/office/officeart/2005/8/colors/accent0_1" csCatId="mainScheme" phldr="1"/>
      <dgm:spPr/>
      <dgm:t>
        <a:bodyPr/>
        <a:lstStyle/>
        <a:p>
          <a:endParaRPr lang="en-US"/>
        </a:p>
      </dgm:t>
    </dgm:pt>
    <dgm:pt modelId="{C4F5B136-9E40-AA45-9219-DD119561557E}">
      <dgm:prSet/>
      <dgm:spPr/>
      <dgm:t>
        <a:bodyPr/>
        <a:lstStyle/>
        <a:p>
          <a:r>
            <a:rPr lang="en-US"/>
            <a:t>AQ: </a:t>
          </a:r>
          <a:endParaRPr lang="it-IT"/>
        </a:p>
      </dgm:t>
    </dgm:pt>
    <dgm:pt modelId="{7B8FFE3B-24B2-A04C-9E76-794781CB6161}" type="parTrans" cxnId="{E3FB88B5-FEE5-464B-BFDE-9C53B16B9D68}">
      <dgm:prSet/>
      <dgm:spPr/>
      <dgm:t>
        <a:bodyPr/>
        <a:lstStyle/>
        <a:p>
          <a:endParaRPr lang="en-US"/>
        </a:p>
      </dgm:t>
    </dgm:pt>
    <dgm:pt modelId="{AF3CEF24-FDDE-4B4E-8E64-FEC3551E7062}" type="sibTrans" cxnId="{E3FB88B5-FEE5-464B-BFDE-9C53B16B9D68}">
      <dgm:prSet/>
      <dgm:spPr/>
      <dgm:t>
        <a:bodyPr/>
        <a:lstStyle/>
        <a:p>
          <a:endParaRPr lang="en-US"/>
        </a:p>
      </dgm:t>
    </dgm:pt>
    <dgm:pt modelId="{4E41F287-D56F-BE4F-A4C9-525B2DF6155E}">
      <dgm:prSet/>
      <dgm:spPr/>
      <dgm:t>
        <a:bodyPr/>
        <a:lstStyle/>
        <a:p>
          <a:r>
            <a:rPr lang="en-US" b="1" baseline="0" dirty="0" err="1"/>
            <a:t>Perché</a:t>
          </a:r>
          <a:r>
            <a:rPr lang="en-US" baseline="0" dirty="0"/>
            <a:t>:</a:t>
          </a:r>
        </a:p>
        <a:p>
          <a:r>
            <a:rPr lang="en-US" baseline="0" dirty="0"/>
            <a:t> Quadro </a:t>
          </a:r>
          <a:r>
            <a:rPr lang="en-US" baseline="0" dirty="0" err="1"/>
            <a:t>normativo</a:t>
          </a:r>
          <a:endParaRPr lang="it-IT" dirty="0"/>
        </a:p>
      </dgm:t>
    </dgm:pt>
    <dgm:pt modelId="{16633E6C-EABD-E849-B3E4-937338C3B2B1}" type="parTrans" cxnId="{EBEE6722-4B9B-BA45-AB59-527B6F57E2D4}">
      <dgm:prSet/>
      <dgm:spPr/>
      <dgm:t>
        <a:bodyPr/>
        <a:lstStyle/>
        <a:p>
          <a:endParaRPr lang="en-US"/>
        </a:p>
      </dgm:t>
    </dgm:pt>
    <dgm:pt modelId="{C78AC768-0315-DA49-9F56-9842E7264169}" type="sibTrans" cxnId="{EBEE6722-4B9B-BA45-AB59-527B6F57E2D4}">
      <dgm:prSet/>
      <dgm:spPr/>
      <dgm:t>
        <a:bodyPr/>
        <a:lstStyle/>
        <a:p>
          <a:endParaRPr lang="en-US"/>
        </a:p>
      </dgm:t>
    </dgm:pt>
    <dgm:pt modelId="{A74F30A5-E65A-BA45-A8C4-F2CBB2E0BF6E}">
      <dgm:prSet/>
      <dgm:spPr/>
      <dgm:t>
        <a:bodyPr/>
        <a:lstStyle/>
        <a:p>
          <a:r>
            <a:rPr lang="en-US" b="1" baseline="0" dirty="0"/>
            <a:t>Come</a:t>
          </a:r>
          <a:r>
            <a:rPr lang="en-US" baseline="0" dirty="0"/>
            <a:t>:</a:t>
          </a:r>
        </a:p>
        <a:p>
          <a:r>
            <a:rPr lang="en-US" baseline="0" dirty="0"/>
            <a:t> Sistema di AQ dell’ </a:t>
          </a:r>
          <a:r>
            <a:rPr lang="en-US" baseline="0" dirty="0" err="1"/>
            <a:t>Ateneo</a:t>
          </a:r>
          <a:r>
            <a:rPr lang="en-US" baseline="0" dirty="0"/>
            <a:t> di Catania</a:t>
          </a:r>
          <a:endParaRPr lang="it-IT" dirty="0"/>
        </a:p>
      </dgm:t>
    </dgm:pt>
    <dgm:pt modelId="{4DAC925E-65B3-FC4C-86FE-FA1FB3FD998B}" type="parTrans" cxnId="{2F0A96B6-2D58-D549-B185-44BE6D60767F}">
      <dgm:prSet/>
      <dgm:spPr/>
      <dgm:t>
        <a:bodyPr/>
        <a:lstStyle/>
        <a:p>
          <a:endParaRPr lang="en-US"/>
        </a:p>
      </dgm:t>
    </dgm:pt>
    <dgm:pt modelId="{3951EB0F-EC9F-0844-9908-B5F0CE440C5B}" type="sibTrans" cxnId="{2F0A96B6-2D58-D549-B185-44BE6D60767F}">
      <dgm:prSet/>
      <dgm:spPr/>
      <dgm:t>
        <a:bodyPr/>
        <a:lstStyle/>
        <a:p>
          <a:endParaRPr lang="en-US"/>
        </a:p>
      </dgm:t>
    </dgm:pt>
    <dgm:pt modelId="{627BB428-D2D8-9741-9BAF-C7D787155B89}">
      <dgm:prSet/>
      <dgm:spPr/>
      <dgm:t>
        <a:bodyPr/>
        <a:lstStyle/>
        <a:p>
          <a:r>
            <a:rPr lang="en-US" b="1" baseline="0" dirty="0"/>
            <a:t>Chi</a:t>
          </a:r>
          <a:r>
            <a:rPr lang="en-US" baseline="0" dirty="0"/>
            <a:t>: </a:t>
          </a:r>
        </a:p>
        <a:p>
          <a:r>
            <a:rPr lang="en-US" baseline="0" dirty="0"/>
            <a:t>la CQD del DFA</a:t>
          </a:r>
          <a:endParaRPr lang="it-IT" dirty="0"/>
        </a:p>
      </dgm:t>
    </dgm:pt>
    <dgm:pt modelId="{060E2A8F-9DD2-EA4C-899D-5573B2C1CC72}" type="parTrans" cxnId="{6F01A387-7060-7541-8AE4-28E56E7E0C37}">
      <dgm:prSet/>
      <dgm:spPr/>
      <dgm:t>
        <a:bodyPr/>
        <a:lstStyle/>
        <a:p>
          <a:endParaRPr lang="en-US"/>
        </a:p>
      </dgm:t>
    </dgm:pt>
    <dgm:pt modelId="{3A4652B1-897B-7B44-BB6F-F2508535376D}" type="sibTrans" cxnId="{6F01A387-7060-7541-8AE4-28E56E7E0C37}">
      <dgm:prSet/>
      <dgm:spPr/>
      <dgm:t>
        <a:bodyPr/>
        <a:lstStyle/>
        <a:p>
          <a:endParaRPr lang="en-US"/>
        </a:p>
      </dgm:t>
    </dgm:pt>
    <dgm:pt modelId="{3F803228-6B82-0343-BF48-055412F85844}">
      <dgm:prSet/>
      <dgm:spPr>
        <a:solidFill>
          <a:schemeClr val="accent1"/>
        </a:solidFill>
      </dgm:spPr>
      <dgm:t>
        <a:bodyPr/>
        <a:lstStyle/>
        <a:p>
          <a:r>
            <a:rPr lang="en-US" b="1" baseline="0" dirty="0"/>
            <a:t>Che </a:t>
          </a:r>
          <a:r>
            <a:rPr lang="it-IT" b="1" baseline="0" dirty="0"/>
            <a:t>cosa</a:t>
          </a:r>
          <a:r>
            <a:rPr lang="it-IT" baseline="0" dirty="0"/>
            <a:t>:</a:t>
          </a:r>
        </a:p>
        <a:p>
          <a:r>
            <a:rPr lang="it-IT" baseline="0" dirty="0"/>
            <a:t> compiti e azioni della CQD</a:t>
          </a:r>
          <a:endParaRPr lang="it-IT" dirty="0"/>
        </a:p>
      </dgm:t>
    </dgm:pt>
    <dgm:pt modelId="{1BF3CE8B-3710-A648-92E0-A7901A1251AE}" type="parTrans" cxnId="{DD1A0BE5-C346-F740-868C-56FC029AE06C}">
      <dgm:prSet/>
      <dgm:spPr/>
      <dgm:t>
        <a:bodyPr/>
        <a:lstStyle/>
        <a:p>
          <a:endParaRPr lang="en-US"/>
        </a:p>
      </dgm:t>
    </dgm:pt>
    <dgm:pt modelId="{ECDA963E-70F0-9A40-90E4-487D74C3180B}" type="sibTrans" cxnId="{DD1A0BE5-C346-F740-868C-56FC029AE06C}">
      <dgm:prSet/>
      <dgm:spPr/>
      <dgm:t>
        <a:bodyPr/>
        <a:lstStyle/>
        <a:p>
          <a:endParaRPr lang="en-US"/>
        </a:p>
      </dgm:t>
    </dgm:pt>
    <dgm:pt modelId="{54A35996-8A5B-6F4A-878E-CFDDD42A9B24}">
      <dgm:prSet/>
      <dgm:spPr/>
      <dgm:t>
        <a:bodyPr/>
        <a:lstStyle/>
        <a:p>
          <a:r>
            <a:rPr lang="it-IT" b="1" baseline="0" dirty="0"/>
            <a:t>Perché proprio io? </a:t>
          </a:r>
          <a:r>
            <a:rPr lang="it-IT" baseline="0" dirty="0"/>
            <a:t>: </a:t>
          </a:r>
        </a:p>
        <a:p>
          <a:r>
            <a:rPr lang="it-IT" baseline="0" dirty="0"/>
            <a:t>che cosa ognuno di noi può fare</a:t>
          </a:r>
          <a:endParaRPr lang="it-IT" dirty="0"/>
        </a:p>
      </dgm:t>
    </dgm:pt>
    <dgm:pt modelId="{CCD74FFB-1899-264C-88C9-AC2202F89EEA}" type="parTrans" cxnId="{A84273FF-38C7-3F49-8484-7373E328DBA4}">
      <dgm:prSet/>
      <dgm:spPr/>
      <dgm:t>
        <a:bodyPr/>
        <a:lstStyle/>
        <a:p>
          <a:endParaRPr lang="en-US"/>
        </a:p>
      </dgm:t>
    </dgm:pt>
    <dgm:pt modelId="{24797169-502E-4F43-B4ED-7BF121C42953}" type="sibTrans" cxnId="{A84273FF-38C7-3F49-8484-7373E328DBA4}">
      <dgm:prSet/>
      <dgm:spPr/>
      <dgm:t>
        <a:bodyPr/>
        <a:lstStyle/>
        <a:p>
          <a:endParaRPr lang="en-US"/>
        </a:p>
      </dgm:t>
    </dgm:pt>
    <dgm:pt modelId="{CCF9FB0F-9E70-8746-90C7-53E839FFFDD0}" type="pres">
      <dgm:prSet presAssocID="{781A609B-FFAA-7C42-964C-84C20D7688E4}" presName="Name0" presStyleCnt="0">
        <dgm:presLayoutVars>
          <dgm:chPref val="1"/>
          <dgm:dir/>
          <dgm:animOne val="branch"/>
          <dgm:animLvl val="lvl"/>
          <dgm:resizeHandles/>
        </dgm:presLayoutVars>
      </dgm:prSet>
      <dgm:spPr/>
    </dgm:pt>
    <dgm:pt modelId="{9F54C19E-2507-904F-BDAB-BC12EEABF9A2}" type="pres">
      <dgm:prSet presAssocID="{C4F5B136-9E40-AA45-9219-DD119561557E}" presName="vertOne" presStyleCnt="0"/>
      <dgm:spPr/>
    </dgm:pt>
    <dgm:pt modelId="{598D63E8-6839-5C4C-B12B-3CE95E8DE3BA}" type="pres">
      <dgm:prSet presAssocID="{C4F5B136-9E40-AA45-9219-DD119561557E}" presName="txOne" presStyleLbl="node0" presStyleIdx="0" presStyleCnt="1" custScaleY="31362" custLinFactY="-11327" custLinFactNeighborX="40" custLinFactNeighborY="-100000">
        <dgm:presLayoutVars>
          <dgm:chPref val="3"/>
        </dgm:presLayoutVars>
      </dgm:prSet>
      <dgm:spPr/>
    </dgm:pt>
    <dgm:pt modelId="{9EFC0625-DE35-F64B-B0F4-B9CB45865D7E}" type="pres">
      <dgm:prSet presAssocID="{C4F5B136-9E40-AA45-9219-DD119561557E}" presName="parTransOne" presStyleCnt="0"/>
      <dgm:spPr/>
    </dgm:pt>
    <dgm:pt modelId="{5D449727-D5DD-A444-88BB-25A3E5D23367}" type="pres">
      <dgm:prSet presAssocID="{C4F5B136-9E40-AA45-9219-DD119561557E}" presName="horzOne" presStyleCnt="0"/>
      <dgm:spPr/>
    </dgm:pt>
    <dgm:pt modelId="{9924B116-6AB9-5D44-896F-C31D602D9CDA}" type="pres">
      <dgm:prSet presAssocID="{4E41F287-D56F-BE4F-A4C9-525B2DF6155E}" presName="vertTwo" presStyleCnt="0"/>
      <dgm:spPr/>
    </dgm:pt>
    <dgm:pt modelId="{0EE2E830-C739-8643-9AA7-D68E5D501927}" type="pres">
      <dgm:prSet presAssocID="{4E41F287-D56F-BE4F-A4C9-525B2DF6155E}" presName="txTwo" presStyleLbl="node2" presStyleIdx="0" presStyleCnt="5">
        <dgm:presLayoutVars>
          <dgm:chPref val="3"/>
        </dgm:presLayoutVars>
      </dgm:prSet>
      <dgm:spPr/>
    </dgm:pt>
    <dgm:pt modelId="{83C322C5-7ABA-804C-83B3-133A1E3C36F8}" type="pres">
      <dgm:prSet presAssocID="{4E41F287-D56F-BE4F-A4C9-525B2DF6155E}" presName="horzTwo" presStyleCnt="0"/>
      <dgm:spPr/>
    </dgm:pt>
    <dgm:pt modelId="{7B4264BC-8760-F346-8C3F-A2C9D55348B3}" type="pres">
      <dgm:prSet presAssocID="{C78AC768-0315-DA49-9F56-9842E7264169}" presName="sibSpaceTwo" presStyleCnt="0"/>
      <dgm:spPr/>
    </dgm:pt>
    <dgm:pt modelId="{4F6C1F88-1B45-1C44-9BF4-8DD9ACC4D4D1}" type="pres">
      <dgm:prSet presAssocID="{A74F30A5-E65A-BA45-A8C4-F2CBB2E0BF6E}" presName="vertTwo" presStyleCnt="0"/>
      <dgm:spPr/>
    </dgm:pt>
    <dgm:pt modelId="{817D7B6A-D25C-154D-9D2C-1DE9CF2B700F}" type="pres">
      <dgm:prSet presAssocID="{A74F30A5-E65A-BA45-A8C4-F2CBB2E0BF6E}" presName="txTwo" presStyleLbl="node2" presStyleIdx="1" presStyleCnt="5">
        <dgm:presLayoutVars>
          <dgm:chPref val="3"/>
        </dgm:presLayoutVars>
      </dgm:prSet>
      <dgm:spPr/>
    </dgm:pt>
    <dgm:pt modelId="{86B09290-F7E1-5A48-9A8E-5A1AA0D4ED9C}" type="pres">
      <dgm:prSet presAssocID="{A74F30A5-E65A-BA45-A8C4-F2CBB2E0BF6E}" presName="horzTwo" presStyleCnt="0"/>
      <dgm:spPr/>
    </dgm:pt>
    <dgm:pt modelId="{960C7930-313C-D04B-A451-C954C2B8BBF8}" type="pres">
      <dgm:prSet presAssocID="{3951EB0F-EC9F-0844-9908-B5F0CE440C5B}" presName="sibSpaceTwo" presStyleCnt="0"/>
      <dgm:spPr/>
    </dgm:pt>
    <dgm:pt modelId="{821F4BD6-15E6-5944-A165-A6A5181C3768}" type="pres">
      <dgm:prSet presAssocID="{627BB428-D2D8-9741-9BAF-C7D787155B89}" presName="vertTwo" presStyleCnt="0"/>
      <dgm:spPr/>
    </dgm:pt>
    <dgm:pt modelId="{CF8C00AF-7A26-894A-A789-F43570A8917D}" type="pres">
      <dgm:prSet presAssocID="{627BB428-D2D8-9741-9BAF-C7D787155B89}" presName="txTwo" presStyleLbl="node2" presStyleIdx="2" presStyleCnt="5">
        <dgm:presLayoutVars>
          <dgm:chPref val="3"/>
        </dgm:presLayoutVars>
      </dgm:prSet>
      <dgm:spPr/>
    </dgm:pt>
    <dgm:pt modelId="{A20A7BCF-42FD-D540-A56B-A10101BAEEF6}" type="pres">
      <dgm:prSet presAssocID="{627BB428-D2D8-9741-9BAF-C7D787155B89}" presName="horzTwo" presStyleCnt="0"/>
      <dgm:spPr/>
    </dgm:pt>
    <dgm:pt modelId="{4DBC13E1-E7B2-0447-A16E-5435E79E8748}" type="pres">
      <dgm:prSet presAssocID="{3A4652B1-897B-7B44-BB6F-F2508535376D}" presName="sibSpaceTwo" presStyleCnt="0"/>
      <dgm:spPr/>
    </dgm:pt>
    <dgm:pt modelId="{CB1E3B2C-6363-E74F-A937-FC6950F5DA4B}" type="pres">
      <dgm:prSet presAssocID="{3F803228-6B82-0343-BF48-055412F85844}" presName="vertTwo" presStyleCnt="0"/>
      <dgm:spPr/>
    </dgm:pt>
    <dgm:pt modelId="{438ABBF3-9DBD-AB4F-9858-B50C83208D6E}" type="pres">
      <dgm:prSet presAssocID="{3F803228-6B82-0343-BF48-055412F85844}" presName="txTwo" presStyleLbl="node2" presStyleIdx="3" presStyleCnt="5">
        <dgm:presLayoutVars>
          <dgm:chPref val="3"/>
        </dgm:presLayoutVars>
      </dgm:prSet>
      <dgm:spPr/>
    </dgm:pt>
    <dgm:pt modelId="{2F516769-EAE3-AF4C-905D-57BC48D3BAB4}" type="pres">
      <dgm:prSet presAssocID="{3F803228-6B82-0343-BF48-055412F85844}" presName="horzTwo" presStyleCnt="0"/>
      <dgm:spPr/>
    </dgm:pt>
    <dgm:pt modelId="{A7CFB93F-150D-1C4B-88E4-B00643C8DF8B}" type="pres">
      <dgm:prSet presAssocID="{ECDA963E-70F0-9A40-90E4-487D74C3180B}" presName="sibSpaceTwo" presStyleCnt="0"/>
      <dgm:spPr/>
    </dgm:pt>
    <dgm:pt modelId="{8C55ADBC-36C0-C347-8297-1BD1705E5EB6}" type="pres">
      <dgm:prSet presAssocID="{54A35996-8A5B-6F4A-878E-CFDDD42A9B24}" presName="vertTwo" presStyleCnt="0"/>
      <dgm:spPr/>
    </dgm:pt>
    <dgm:pt modelId="{7E9FA732-C3AE-AE4C-9C4B-4EAEEF9601A7}" type="pres">
      <dgm:prSet presAssocID="{54A35996-8A5B-6F4A-878E-CFDDD42A9B24}" presName="txTwo" presStyleLbl="node2" presStyleIdx="4" presStyleCnt="5">
        <dgm:presLayoutVars>
          <dgm:chPref val="3"/>
        </dgm:presLayoutVars>
      </dgm:prSet>
      <dgm:spPr/>
    </dgm:pt>
    <dgm:pt modelId="{AD469735-AF2C-CA48-9FF8-C488EC48DAB0}" type="pres">
      <dgm:prSet presAssocID="{54A35996-8A5B-6F4A-878E-CFDDD42A9B24}" presName="horzTwo" presStyleCnt="0"/>
      <dgm:spPr/>
    </dgm:pt>
  </dgm:ptLst>
  <dgm:cxnLst>
    <dgm:cxn modelId="{4DD9C90A-6FFE-A748-A41A-23CB83FE33D8}" type="presOf" srcId="{627BB428-D2D8-9741-9BAF-C7D787155B89}" destId="{CF8C00AF-7A26-894A-A789-F43570A8917D}" srcOrd="0" destOrd="0" presId="urn:microsoft.com/office/officeart/2005/8/layout/hierarchy4"/>
    <dgm:cxn modelId="{EBEE6722-4B9B-BA45-AB59-527B6F57E2D4}" srcId="{C4F5B136-9E40-AA45-9219-DD119561557E}" destId="{4E41F287-D56F-BE4F-A4C9-525B2DF6155E}" srcOrd="0" destOrd="0" parTransId="{16633E6C-EABD-E849-B3E4-937338C3B2B1}" sibTransId="{C78AC768-0315-DA49-9F56-9842E7264169}"/>
    <dgm:cxn modelId="{99157831-E6A5-FE4A-ABF3-56C788CDE305}" type="presOf" srcId="{3F803228-6B82-0343-BF48-055412F85844}" destId="{438ABBF3-9DBD-AB4F-9858-B50C83208D6E}" srcOrd="0" destOrd="0" presId="urn:microsoft.com/office/officeart/2005/8/layout/hierarchy4"/>
    <dgm:cxn modelId="{8053DB32-3A19-A245-A933-052C059C09B6}" type="presOf" srcId="{781A609B-FFAA-7C42-964C-84C20D7688E4}" destId="{CCF9FB0F-9E70-8746-90C7-53E839FFFDD0}" srcOrd="0" destOrd="0" presId="urn:microsoft.com/office/officeart/2005/8/layout/hierarchy4"/>
    <dgm:cxn modelId="{522A6262-F7B4-4E40-9E3C-AD6B1EBEB70C}" type="presOf" srcId="{C4F5B136-9E40-AA45-9219-DD119561557E}" destId="{598D63E8-6839-5C4C-B12B-3CE95E8DE3BA}" srcOrd="0" destOrd="0" presId="urn:microsoft.com/office/officeart/2005/8/layout/hierarchy4"/>
    <dgm:cxn modelId="{6F01A387-7060-7541-8AE4-28E56E7E0C37}" srcId="{C4F5B136-9E40-AA45-9219-DD119561557E}" destId="{627BB428-D2D8-9741-9BAF-C7D787155B89}" srcOrd="2" destOrd="0" parTransId="{060E2A8F-9DD2-EA4C-899D-5573B2C1CC72}" sibTransId="{3A4652B1-897B-7B44-BB6F-F2508535376D}"/>
    <dgm:cxn modelId="{E3FB88B5-FEE5-464B-BFDE-9C53B16B9D68}" srcId="{781A609B-FFAA-7C42-964C-84C20D7688E4}" destId="{C4F5B136-9E40-AA45-9219-DD119561557E}" srcOrd="0" destOrd="0" parTransId="{7B8FFE3B-24B2-A04C-9E76-794781CB6161}" sibTransId="{AF3CEF24-FDDE-4B4E-8E64-FEC3551E7062}"/>
    <dgm:cxn modelId="{2F0A96B6-2D58-D549-B185-44BE6D60767F}" srcId="{C4F5B136-9E40-AA45-9219-DD119561557E}" destId="{A74F30A5-E65A-BA45-A8C4-F2CBB2E0BF6E}" srcOrd="1" destOrd="0" parTransId="{4DAC925E-65B3-FC4C-86FE-FA1FB3FD998B}" sibTransId="{3951EB0F-EC9F-0844-9908-B5F0CE440C5B}"/>
    <dgm:cxn modelId="{9B32AABD-70BF-FD40-9A8B-6776E7B38EEE}" type="presOf" srcId="{A74F30A5-E65A-BA45-A8C4-F2CBB2E0BF6E}" destId="{817D7B6A-D25C-154D-9D2C-1DE9CF2B700F}" srcOrd="0" destOrd="0" presId="urn:microsoft.com/office/officeart/2005/8/layout/hierarchy4"/>
    <dgm:cxn modelId="{FD56D8C6-212C-0147-B9D9-93EB0597B614}" type="presOf" srcId="{54A35996-8A5B-6F4A-878E-CFDDD42A9B24}" destId="{7E9FA732-C3AE-AE4C-9C4B-4EAEEF9601A7}" srcOrd="0" destOrd="0" presId="urn:microsoft.com/office/officeart/2005/8/layout/hierarchy4"/>
    <dgm:cxn modelId="{DD1A0BE5-C346-F740-868C-56FC029AE06C}" srcId="{C4F5B136-9E40-AA45-9219-DD119561557E}" destId="{3F803228-6B82-0343-BF48-055412F85844}" srcOrd="3" destOrd="0" parTransId="{1BF3CE8B-3710-A648-92E0-A7901A1251AE}" sibTransId="{ECDA963E-70F0-9A40-90E4-487D74C3180B}"/>
    <dgm:cxn modelId="{390AD5E9-EAB9-B545-B446-F45C2145255E}" type="presOf" srcId="{4E41F287-D56F-BE4F-A4C9-525B2DF6155E}" destId="{0EE2E830-C739-8643-9AA7-D68E5D501927}" srcOrd="0" destOrd="0" presId="urn:microsoft.com/office/officeart/2005/8/layout/hierarchy4"/>
    <dgm:cxn modelId="{A84273FF-38C7-3F49-8484-7373E328DBA4}" srcId="{C4F5B136-9E40-AA45-9219-DD119561557E}" destId="{54A35996-8A5B-6F4A-878E-CFDDD42A9B24}" srcOrd="4" destOrd="0" parTransId="{CCD74FFB-1899-264C-88C9-AC2202F89EEA}" sibTransId="{24797169-502E-4F43-B4ED-7BF121C42953}"/>
    <dgm:cxn modelId="{77AC80E9-5927-164F-A725-41167EBE30E7}" type="presParOf" srcId="{CCF9FB0F-9E70-8746-90C7-53E839FFFDD0}" destId="{9F54C19E-2507-904F-BDAB-BC12EEABF9A2}" srcOrd="0" destOrd="0" presId="urn:microsoft.com/office/officeart/2005/8/layout/hierarchy4"/>
    <dgm:cxn modelId="{FCB2B051-340C-6440-A0A1-4235C3D7415B}" type="presParOf" srcId="{9F54C19E-2507-904F-BDAB-BC12EEABF9A2}" destId="{598D63E8-6839-5C4C-B12B-3CE95E8DE3BA}" srcOrd="0" destOrd="0" presId="urn:microsoft.com/office/officeart/2005/8/layout/hierarchy4"/>
    <dgm:cxn modelId="{E3C4C179-8973-7249-A858-B008526A09DE}" type="presParOf" srcId="{9F54C19E-2507-904F-BDAB-BC12EEABF9A2}" destId="{9EFC0625-DE35-F64B-B0F4-B9CB45865D7E}" srcOrd="1" destOrd="0" presId="urn:microsoft.com/office/officeart/2005/8/layout/hierarchy4"/>
    <dgm:cxn modelId="{227DD112-AC6E-7546-9C4B-ACA7D2D240E7}" type="presParOf" srcId="{9F54C19E-2507-904F-BDAB-BC12EEABF9A2}" destId="{5D449727-D5DD-A444-88BB-25A3E5D23367}" srcOrd="2" destOrd="0" presId="urn:microsoft.com/office/officeart/2005/8/layout/hierarchy4"/>
    <dgm:cxn modelId="{C0D1F318-2898-DA46-931B-53E8FCD61A8E}" type="presParOf" srcId="{5D449727-D5DD-A444-88BB-25A3E5D23367}" destId="{9924B116-6AB9-5D44-896F-C31D602D9CDA}" srcOrd="0" destOrd="0" presId="urn:microsoft.com/office/officeart/2005/8/layout/hierarchy4"/>
    <dgm:cxn modelId="{20DE43AA-243D-5E47-8BF7-19C8B0A1A4CE}" type="presParOf" srcId="{9924B116-6AB9-5D44-896F-C31D602D9CDA}" destId="{0EE2E830-C739-8643-9AA7-D68E5D501927}" srcOrd="0" destOrd="0" presId="urn:microsoft.com/office/officeart/2005/8/layout/hierarchy4"/>
    <dgm:cxn modelId="{B692D713-576E-0D4D-913B-BB4D8BB74933}" type="presParOf" srcId="{9924B116-6AB9-5D44-896F-C31D602D9CDA}" destId="{83C322C5-7ABA-804C-83B3-133A1E3C36F8}" srcOrd="1" destOrd="0" presId="urn:microsoft.com/office/officeart/2005/8/layout/hierarchy4"/>
    <dgm:cxn modelId="{69EC4138-9542-4145-8BBE-2B530636393E}" type="presParOf" srcId="{5D449727-D5DD-A444-88BB-25A3E5D23367}" destId="{7B4264BC-8760-F346-8C3F-A2C9D55348B3}" srcOrd="1" destOrd="0" presId="urn:microsoft.com/office/officeart/2005/8/layout/hierarchy4"/>
    <dgm:cxn modelId="{F51E5731-639C-E340-B1FB-46B1EC2028ED}" type="presParOf" srcId="{5D449727-D5DD-A444-88BB-25A3E5D23367}" destId="{4F6C1F88-1B45-1C44-9BF4-8DD9ACC4D4D1}" srcOrd="2" destOrd="0" presId="urn:microsoft.com/office/officeart/2005/8/layout/hierarchy4"/>
    <dgm:cxn modelId="{3B4AB80B-3933-CF40-A986-A731D95EA799}" type="presParOf" srcId="{4F6C1F88-1B45-1C44-9BF4-8DD9ACC4D4D1}" destId="{817D7B6A-D25C-154D-9D2C-1DE9CF2B700F}" srcOrd="0" destOrd="0" presId="urn:microsoft.com/office/officeart/2005/8/layout/hierarchy4"/>
    <dgm:cxn modelId="{B92FA6A0-4511-C94C-945C-6E43F5910F6C}" type="presParOf" srcId="{4F6C1F88-1B45-1C44-9BF4-8DD9ACC4D4D1}" destId="{86B09290-F7E1-5A48-9A8E-5A1AA0D4ED9C}" srcOrd="1" destOrd="0" presId="urn:microsoft.com/office/officeart/2005/8/layout/hierarchy4"/>
    <dgm:cxn modelId="{2423FDA2-4F2E-8E44-A225-6A847BF7CC3B}" type="presParOf" srcId="{5D449727-D5DD-A444-88BB-25A3E5D23367}" destId="{960C7930-313C-D04B-A451-C954C2B8BBF8}" srcOrd="3" destOrd="0" presId="urn:microsoft.com/office/officeart/2005/8/layout/hierarchy4"/>
    <dgm:cxn modelId="{68A6FFC9-A561-F343-80E7-4E01A88A31C3}" type="presParOf" srcId="{5D449727-D5DD-A444-88BB-25A3E5D23367}" destId="{821F4BD6-15E6-5944-A165-A6A5181C3768}" srcOrd="4" destOrd="0" presId="urn:microsoft.com/office/officeart/2005/8/layout/hierarchy4"/>
    <dgm:cxn modelId="{3D4499A9-1F25-E54B-9B53-BD998356B67D}" type="presParOf" srcId="{821F4BD6-15E6-5944-A165-A6A5181C3768}" destId="{CF8C00AF-7A26-894A-A789-F43570A8917D}" srcOrd="0" destOrd="0" presId="urn:microsoft.com/office/officeart/2005/8/layout/hierarchy4"/>
    <dgm:cxn modelId="{B0FF8334-615E-A04F-B189-057BA0576815}" type="presParOf" srcId="{821F4BD6-15E6-5944-A165-A6A5181C3768}" destId="{A20A7BCF-42FD-D540-A56B-A10101BAEEF6}" srcOrd="1" destOrd="0" presId="urn:microsoft.com/office/officeart/2005/8/layout/hierarchy4"/>
    <dgm:cxn modelId="{A3C4273C-396C-3645-BB08-C01F5548EA66}" type="presParOf" srcId="{5D449727-D5DD-A444-88BB-25A3E5D23367}" destId="{4DBC13E1-E7B2-0447-A16E-5435E79E8748}" srcOrd="5" destOrd="0" presId="urn:microsoft.com/office/officeart/2005/8/layout/hierarchy4"/>
    <dgm:cxn modelId="{C01957D5-8B92-B848-8F71-E69B0F8C7C1F}" type="presParOf" srcId="{5D449727-D5DD-A444-88BB-25A3E5D23367}" destId="{CB1E3B2C-6363-E74F-A937-FC6950F5DA4B}" srcOrd="6" destOrd="0" presId="urn:microsoft.com/office/officeart/2005/8/layout/hierarchy4"/>
    <dgm:cxn modelId="{2E75DD4E-AD44-A442-ACF9-D70E8463B11D}" type="presParOf" srcId="{CB1E3B2C-6363-E74F-A937-FC6950F5DA4B}" destId="{438ABBF3-9DBD-AB4F-9858-B50C83208D6E}" srcOrd="0" destOrd="0" presId="urn:microsoft.com/office/officeart/2005/8/layout/hierarchy4"/>
    <dgm:cxn modelId="{3D8FE044-87E2-5941-AD8E-2F88953AD84C}" type="presParOf" srcId="{CB1E3B2C-6363-E74F-A937-FC6950F5DA4B}" destId="{2F516769-EAE3-AF4C-905D-57BC48D3BAB4}" srcOrd="1" destOrd="0" presId="urn:microsoft.com/office/officeart/2005/8/layout/hierarchy4"/>
    <dgm:cxn modelId="{78B157E5-6A2B-894A-8E0D-CAC846DFC825}" type="presParOf" srcId="{5D449727-D5DD-A444-88BB-25A3E5D23367}" destId="{A7CFB93F-150D-1C4B-88E4-B00643C8DF8B}" srcOrd="7" destOrd="0" presId="urn:microsoft.com/office/officeart/2005/8/layout/hierarchy4"/>
    <dgm:cxn modelId="{F178C1ED-59E4-A141-B84F-A26DC504C709}" type="presParOf" srcId="{5D449727-D5DD-A444-88BB-25A3E5D23367}" destId="{8C55ADBC-36C0-C347-8297-1BD1705E5EB6}" srcOrd="8" destOrd="0" presId="urn:microsoft.com/office/officeart/2005/8/layout/hierarchy4"/>
    <dgm:cxn modelId="{C206A982-7EEB-1D47-B5FC-7DEC68749060}" type="presParOf" srcId="{8C55ADBC-36C0-C347-8297-1BD1705E5EB6}" destId="{7E9FA732-C3AE-AE4C-9C4B-4EAEEF9601A7}" srcOrd="0" destOrd="0" presId="urn:microsoft.com/office/officeart/2005/8/layout/hierarchy4"/>
    <dgm:cxn modelId="{AE733827-3E50-0143-B56D-C045C89D748F}" type="presParOf" srcId="{8C55ADBC-36C0-C347-8297-1BD1705E5EB6}" destId="{AD469735-AF2C-CA48-9FF8-C488EC48DAB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1A609B-FFAA-7C42-964C-84C20D7688E4}" type="doc">
      <dgm:prSet loTypeId="urn:microsoft.com/office/officeart/2005/8/layout/hierarchy4" loCatId="list" qsTypeId="urn:microsoft.com/office/officeart/2005/8/quickstyle/simple1" qsCatId="simple" csTypeId="urn:microsoft.com/office/officeart/2005/8/colors/accent0_1" csCatId="mainScheme" phldr="1"/>
      <dgm:spPr/>
      <dgm:t>
        <a:bodyPr/>
        <a:lstStyle/>
        <a:p>
          <a:endParaRPr lang="en-US"/>
        </a:p>
      </dgm:t>
    </dgm:pt>
    <dgm:pt modelId="{C4F5B136-9E40-AA45-9219-DD119561557E}">
      <dgm:prSet/>
      <dgm:spPr/>
      <dgm:t>
        <a:bodyPr/>
        <a:lstStyle/>
        <a:p>
          <a:r>
            <a:rPr lang="en-US"/>
            <a:t>AQ: </a:t>
          </a:r>
          <a:endParaRPr lang="it-IT"/>
        </a:p>
      </dgm:t>
    </dgm:pt>
    <dgm:pt modelId="{7B8FFE3B-24B2-A04C-9E76-794781CB6161}" type="parTrans" cxnId="{E3FB88B5-FEE5-464B-BFDE-9C53B16B9D68}">
      <dgm:prSet/>
      <dgm:spPr/>
      <dgm:t>
        <a:bodyPr/>
        <a:lstStyle/>
        <a:p>
          <a:endParaRPr lang="en-US"/>
        </a:p>
      </dgm:t>
    </dgm:pt>
    <dgm:pt modelId="{AF3CEF24-FDDE-4B4E-8E64-FEC3551E7062}" type="sibTrans" cxnId="{E3FB88B5-FEE5-464B-BFDE-9C53B16B9D68}">
      <dgm:prSet/>
      <dgm:spPr/>
      <dgm:t>
        <a:bodyPr/>
        <a:lstStyle/>
        <a:p>
          <a:endParaRPr lang="en-US"/>
        </a:p>
      </dgm:t>
    </dgm:pt>
    <dgm:pt modelId="{4E41F287-D56F-BE4F-A4C9-525B2DF6155E}">
      <dgm:prSet/>
      <dgm:spPr/>
      <dgm:t>
        <a:bodyPr/>
        <a:lstStyle/>
        <a:p>
          <a:r>
            <a:rPr lang="en-US" b="1" baseline="0" dirty="0" err="1"/>
            <a:t>Perché</a:t>
          </a:r>
          <a:r>
            <a:rPr lang="en-US" baseline="0" dirty="0"/>
            <a:t>:</a:t>
          </a:r>
        </a:p>
        <a:p>
          <a:r>
            <a:rPr lang="en-US" baseline="0" dirty="0"/>
            <a:t> Quadro </a:t>
          </a:r>
          <a:r>
            <a:rPr lang="en-US" baseline="0" dirty="0" err="1"/>
            <a:t>normativo</a:t>
          </a:r>
          <a:endParaRPr lang="it-IT" dirty="0"/>
        </a:p>
      </dgm:t>
    </dgm:pt>
    <dgm:pt modelId="{16633E6C-EABD-E849-B3E4-937338C3B2B1}" type="parTrans" cxnId="{EBEE6722-4B9B-BA45-AB59-527B6F57E2D4}">
      <dgm:prSet/>
      <dgm:spPr/>
      <dgm:t>
        <a:bodyPr/>
        <a:lstStyle/>
        <a:p>
          <a:endParaRPr lang="en-US"/>
        </a:p>
      </dgm:t>
    </dgm:pt>
    <dgm:pt modelId="{C78AC768-0315-DA49-9F56-9842E7264169}" type="sibTrans" cxnId="{EBEE6722-4B9B-BA45-AB59-527B6F57E2D4}">
      <dgm:prSet/>
      <dgm:spPr/>
      <dgm:t>
        <a:bodyPr/>
        <a:lstStyle/>
        <a:p>
          <a:endParaRPr lang="en-US"/>
        </a:p>
      </dgm:t>
    </dgm:pt>
    <dgm:pt modelId="{A74F30A5-E65A-BA45-A8C4-F2CBB2E0BF6E}">
      <dgm:prSet/>
      <dgm:spPr/>
      <dgm:t>
        <a:bodyPr/>
        <a:lstStyle/>
        <a:p>
          <a:r>
            <a:rPr lang="en-US" b="1" baseline="0" dirty="0"/>
            <a:t>Come</a:t>
          </a:r>
          <a:r>
            <a:rPr lang="en-US" baseline="0" dirty="0"/>
            <a:t>:</a:t>
          </a:r>
        </a:p>
        <a:p>
          <a:r>
            <a:rPr lang="en-US" baseline="0" dirty="0"/>
            <a:t> Sistema di AQ dell’ </a:t>
          </a:r>
          <a:r>
            <a:rPr lang="en-US" baseline="0" dirty="0" err="1"/>
            <a:t>Ateneo</a:t>
          </a:r>
          <a:r>
            <a:rPr lang="en-US" baseline="0" dirty="0"/>
            <a:t> di Catania</a:t>
          </a:r>
          <a:endParaRPr lang="it-IT" dirty="0"/>
        </a:p>
      </dgm:t>
    </dgm:pt>
    <dgm:pt modelId="{4DAC925E-65B3-FC4C-86FE-FA1FB3FD998B}" type="parTrans" cxnId="{2F0A96B6-2D58-D549-B185-44BE6D60767F}">
      <dgm:prSet/>
      <dgm:spPr/>
      <dgm:t>
        <a:bodyPr/>
        <a:lstStyle/>
        <a:p>
          <a:endParaRPr lang="en-US"/>
        </a:p>
      </dgm:t>
    </dgm:pt>
    <dgm:pt modelId="{3951EB0F-EC9F-0844-9908-B5F0CE440C5B}" type="sibTrans" cxnId="{2F0A96B6-2D58-D549-B185-44BE6D60767F}">
      <dgm:prSet/>
      <dgm:spPr/>
      <dgm:t>
        <a:bodyPr/>
        <a:lstStyle/>
        <a:p>
          <a:endParaRPr lang="en-US"/>
        </a:p>
      </dgm:t>
    </dgm:pt>
    <dgm:pt modelId="{627BB428-D2D8-9741-9BAF-C7D787155B89}">
      <dgm:prSet/>
      <dgm:spPr/>
      <dgm:t>
        <a:bodyPr/>
        <a:lstStyle/>
        <a:p>
          <a:r>
            <a:rPr lang="en-US" b="1" baseline="0" dirty="0"/>
            <a:t>Chi</a:t>
          </a:r>
          <a:r>
            <a:rPr lang="en-US" baseline="0" dirty="0"/>
            <a:t>: </a:t>
          </a:r>
        </a:p>
        <a:p>
          <a:r>
            <a:rPr lang="en-US" baseline="0" dirty="0"/>
            <a:t>la CQD del DFA</a:t>
          </a:r>
          <a:endParaRPr lang="it-IT" dirty="0"/>
        </a:p>
      </dgm:t>
    </dgm:pt>
    <dgm:pt modelId="{060E2A8F-9DD2-EA4C-899D-5573B2C1CC72}" type="parTrans" cxnId="{6F01A387-7060-7541-8AE4-28E56E7E0C37}">
      <dgm:prSet/>
      <dgm:spPr/>
      <dgm:t>
        <a:bodyPr/>
        <a:lstStyle/>
        <a:p>
          <a:endParaRPr lang="en-US"/>
        </a:p>
      </dgm:t>
    </dgm:pt>
    <dgm:pt modelId="{3A4652B1-897B-7B44-BB6F-F2508535376D}" type="sibTrans" cxnId="{6F01A387-7060-7541-8AE4-28E56E7E0C37}">
      <dgm:prSet/>
      <dgm:spPr/>
      <dgm:t>
        <a:bodyPr/>
        <a:lstStyle/>
        <a:p>
          <a:endParaRPr lang="en-US"/>
        </a:p>
      </dgm:t>
    </dgm:pt>
    <dgm:pt modelId="{3F803228-6B82-0343-BF48-055412F85844}">
      <dgm:prSet/>
      <dgm:spPr/>
      <dgm:t>
        <a:bodyPr/>
        <a:lstStyle/>
        <a:p>
          <a:r>
            <a:rPr lang="en-US" b="1" baseline="0" dirty="0"/>
            <a:t>Che </a:t>
          </a:r>
          <a:r>
            <a:rPr lang="it-IT" b="1" baseline="0" dirty="0"/>
            <a:t>cosa</a:t>
          </a:r>
          <a:r>
            <a:rPr lang="it-IT" baseline="0" dirty="0"/>
            <a:t>:</a:t>
          </a:r>
        </a:p>
        <a:p>
          <a:r>
            <a:rPr lang="it-IT" baseline="0" dirty="0"/>
            <a:t> compiti e azioni della CQD</a:t>
          </a:r>
          <a:endParaRPr lang="it-IT" dirty="0"/>
        </a:p>
      </dgm:t>
    </dgm:pt>
    <dgm:pt modelId="{1BF3CE8B-3710-A648-92E0-A7901A1251AE}" type="parTrans" cxnId="{DD1A0BE5-C346-F740-868C-56FC029AE06C}">
      <dgm:prSet/>
      <dgm:spPr/>
      <dgm:t>
        <a:bodyPr/>
        <a:lstStyle/>
        <a:p>
          <a:endParaRPr lang="en-US"/>
        </a:p>
      </dgm:t>
    </dgm:pt>
    <dgm:pt modelId="{ECDA963E-70F0-9A40-90E4-487D74C3180B}" type="sibTrans" cxnId="{DD1A0BE5-C346-F740-868C-56FC029AE06C}">
      <dgm:prSet/>
      <dgm:spPr/>
      <dgm:t>
        <a:bodyPr/>
        <a:lstStyle/>
        <a:p>
          <a:endParaRPr lang="en-US"/>
        </a:p>
      </dgm:t>
    </dgm:pt>
    <dgm:pt modelId="{54A35996-8A5B-6F4A-878E-CFDDD42A9B24}">
      <dgm:prSet/>
      <dgm:spPr>
        <a:solidFill>
          <a:schemeClr val="accent1"/>
        </a:solidFill>
      </dgm:spPr>
      <dgm:t>
        <a:bodyPr/>
        <a:lstStyle/>
        <a:p>
          <a:r>
            <a:rPr lang="it-IT" b="1" baseline="0" dirty="0"/>
            <a:t>Perché proprio io? </a:t>
          </a:r>
          <a:r>
            <a:rPr lang="it-IT" baseline="0" dirty="0"/>
            <a:t>: </a:t>
          </a:r>
        </a:p>
        <a:p>
          <a:r>
            <a:rPr lang="it-IT" baseline="0" dirty="0"/>
            <a:t>che cosa ognuno di noi può fare</a:t>
          </a:r>
          <a:endParaRPr lang="it-IT" dirty="0"/>
        </a:p>
      </dgm:t>
    </dgm:pt>
    <dgm:pt modelId="{CCD74FFB-1899-264C-88C9-AC2202F89EEA}" type="parTrans" cxnId="{A84273FF-38C7-3F49-8484-7373E328DBA4}">
      <dgm:prSet/>
      <dgm:spPr/>
      <dgm:t>
        <a:bodyPr/>
        <a:lstStyle/>
        <a:p>
          <a:endParaRPr lang="en-US"/>
        </a:p>
      </dgm:t>
    </dgm:pt>
    <dgm:pt modelId="{24797169-502E-4F43-B4ED-7BF121C42953}" type="sibTrans" cxnId="{A84273FF-38C7-3F49-8484-7373E328DBA4}">
      <dgm:prSet/>
      <dgm:spPr/>
      <dgm:t>
        <a:bodyPr/>
        <a:lstStyle/>
        <a:p>
          <a:endParaRPr lang="en-US"/>
        </a:p>
      </dgm:t>
    </dgm:pt>
    <dgm:pt modelId="{CCF9FB0F-9E70-8746-90C7-53E839FFFDD0}" type="pres">
      <dgm:prSet presAssocID="{781A609B-FFAA-7C42-964C-84C20D7688E4}" presName="Name0" presStyleCnt="0">
        <dgm:presLayoutVars>
          <dgm:chPref val="1"/>
          <dgm:dir/>
          <dgm:animOne val="branch"/>
          <dgm:animLvl val="lvl"/>
          <dgm:resizeHandles/>
        </dgm:presLayoutVars>
      </dgm:prSet>
      <dgm:spPr/>
    </dgm:pt>
    <dgm:pt modelId="{9F54C19E-2507-904F-BDAB-BC12EEABF9A2}" type="pres">
      <dgm:prSet presAssocID="{C4F5B136-9E40-AA45-9219-DD119561557E}" presName="vertOne" presStyleCnt="0"/>
      <dgm:spPr/>
    </dgm:pt>
    <dgm:pt modelId="{598D63E8-6839-5C4C-B12B-3CE95E8DE3BA}" type="pres">
      <dgm:prSet presAssocID="{C4F5B136-9E40-AA45-9219-DD119561557E}" presName="txOne" presStyleLbl="node0" presStyleIdx="0" presStyleCnt="1" custScaleY="31362" custLinFactY="-11327" custLinFactNeighborX="40" custLinFactNeighborY="-100000">
        <dgm:presLayoutVars>
          <dgm:chPref val="3"/>
        </dgm:presLayoutVars>
      </dgm:prSet>
      <dgm:spPr/>
    </dgm:pt>
    <dgm:pt modelId="{9EFC0625-DE35-F64B-B0F4-B9CB45865D7E}" type="pres">
      <dgm:prSet presAssocID="{C4F5B136-9E40-AA45-9219-DD119561557E}" presName="parTransOne" presStyleCnt="0"/>
      <dgm:spPr/>
    </dgm:pt>
    <dgm:pt modelId="{5D449727-D5DD-A444-88BB-25A3E5D23367}" type="pres">
      <dgm:prSet presAssocID="{C4F5B136-9E40-AA45-9219-DD119561557E}" presName="horzOne" presStyleCnt="0"/>
      <dgm:spPr/>
    </dgm:pt>
    <dgm:pt modelId="{9924B116-6AB9-5D44-896F-C31D602D9CDA}" type="pres">
      <dgm:prSet presAssocID="{4E41F287-D56F-BE4F-A4C9-525B2DF6155E}" presName="vertTwo" presStyleCnt="0"/>
      <dgm:spPr/>
    </dgm:pt>
    <dgm:pt modelId="{0EE2E830-C739-8643-9AA7-D68E5D501927}" type="pres">
      <dgm:prSet presAssocID="{4E41F287-D56F-BE4F-A4C9-525B2DF6155E}" presName="txTwo" presStyleLbl="node2" presStyleIdx="0" presStyleCnt="5">
        <dgm:presLayoutVars>
          <dgm:chPref val="3"/>
        </dgm:presLayoutVars>
      </dgm:prSet>
      <dgm:spPr/>
    </dgm:pt>
    <dgm:pt modelId="{83C322C5-7ABA-804C-83B3-133A1E3C36F8}" type="pres">
      <dgm:prSet presAssocID="{4E41F287-D56F-BE4F-A4C9-525B2DF6155E}" presName="horzTwo" presStyleCnt="0"/>
      <dgm:spPr/>
    </dgm:pt>
    <dgm:pt modelId="{7B4264BC-8760-F346-8C3F-A2C9D55348B3}" type="pres">
      <dgm:prSet presAssocID="{C78AC768-0315-DA49-9F56-9842E7264169}" presName="sibSpaceTwo" presStyleCnt="0"/>
      <dgm:spPr/>
    </dgm:pt>
    <dgm:pt modelId="{4F6C1F88-1B45-1C44-9BF4-8DD9ACC4D4D1}" type="pres">
      <dgm:prSet presAssocID="{A74F30A5-E65A-BA45-A8C4-F2CBB2E0BF6E}" presName="vertTwo" presStyleCnt="0"/>
      <dgm:spPr/>
    </dgm:pt>
    <dgm:pt modelId="{817D7B6A-D25C-154D-9D2C-1DE9CF2B700F}" type="pres">
      <dgm:prSet presAssocID="{A74F30A5-E65A-BA45-A8C4-F2CBB2E0BF6E}" presName="txTwo" presStyleLbl="node2" presStyleIdx="1" presStyleCnt="5">
        <dgm:presLayoutVars>
          <dgm:chPref val="3"/>
        </dgm:presLayoutVars>
      </dgm:prSet>
      <dgm:spPr/>
    </dgm:pt>
    <dgm:pt modelId="{86B09290-F7E1-5A48-9A8E-5A1AA0D4ED9C}" type="pres">
      <dgm:prSet presAssocID="{A74F30A5-E65A-BA45-A8C4-F2CBB2E0BF6E}" presName="horzTwo" presStyleCnt="0"/>
      <dgm:spPr/>
    </dgm:pt>
    <dgm:pt modelId="{960C7930-313C-D04B-A451-C954C2B8BBF8}" type="pres">
      <dgm:prSet presAssocID="{3951EB0F-EC9F-0844-9908-B5F0CE440C5B}" presName="sibSpaceTwo" presStyleCnt="0"/>
      <dgm:spPr/>
    </dgm:pt>
    <dgm:pt modelId="{821F4BD6-15E6-5944-A165-A6A5181C3768}" type="pres">
      <dgm:prSet presAssocID="{627BB428-D2D8-9741-9BAF-C7D787155B89}" presName="vertTwo" presStyleCnt="0"/>
      <dgm:spPr/>
    </dgm:pt>
    <dgm:pt modelId="{CF8C00AF-7A26-894A-A789-F43570A8917D}" type="pres">
      <dgm:prSet presAssocID="{627BB428-D2D8-9741-9BAF-C7D787155B89}" presName="txTwo" presStyleLbl="node2" presStyleIdx="2" presStyleCnt="5">
        <dgm:presLayoutVars>
          <dgm:chPref val="3"/>
        </dgm:presLayoutVars>
      </dgm:prSet>
      <dgm:spPr/>
    </dgm:pt>
    <dgm:pt modelId="{A20A7BCF-42FD-D540-A56B-A10101BAEEF6}" type="pres">
      <dgm:prSet presAssocID="{627BB428-D2D8-9741-9BAF-C7D787155B89}" presName="horzTwo" presStyleCnt="0"/>
      <dgm:spPr/>
    </dgm:pt>
    <dgm:pt modelId="{4DBC13E1-E7B2-0447-A16E-5435E79E8748}" type="pres">
      <dgm:prSet presAssocID="{3A4652B1-897B-7B44-BB6F-F2508535376D}" presName="sibSpaceTwo" presStyleCnt="0"/>
      <dgm:spPr/>
    </dgm:pt>
    <dgm:pt modelId="{CB1E3B2C-6363-E74F-A937-FC6950F5DA4B}" type="pres">
      <dgm:prSet presAssocID="{3F803228-6B82-0343-BF48-055412F85844}" presName="vertTwo" presStyleCnt="0"/>
      <dgm:spPr/>
    </dgm:pt>
    <dgm:pt modelId="{438ABBF3-9DBD-AB4F-9858-B50C83208D6E}" type="pres">
      <dgm:prSet presAssocID="{3F803228-6B82-0343-BF48-055412F85844}" presName="txTwo" presStyleLbl="node2" presStyleIdx="3" presStyleCnt="5">
        <dgm:presLayoutVars>
          <dgm:chPref val="3"/>
        </dgm:presLayoutVars>
      </dgm:prSet>
      <dgm:spPr/>
    </dgm:pt>
    <dgm:pt modelId="{2F516769-EAE3-AF4C-905D-57BC48D3BAB4}" type="pres">
      <dgm:prSet presAssocID="{3F803228-6B82-0343-BF48-055412F85844}" presName="horzTwo" presStyleCnt="0"/>
      <dgm:spPr/>
    </dgm:pt>
    <dgm:pt modelId="{A7CFB93F-150D-1C4B-88E4-B00643C8DF8B}" type="pres">
      <dgm:prSet presAssocID="{ECDA963E-70F0-9A40-90E4-487D74C3180B}" presName="sibSpaceTwo" presStyleCnt="0"/>
      <dgm:spPr/>
    </dgm:pt>
    <dgm:pt modelId="{8C55ADBC-36C0-C347-8297-1BD1705E5EB6}" type="pres">
      <dgm:prSet presAssocID="{54A35996-8A5B-6F4A-878E-CFDDD42A9B24}" presName="vertTwo" presStyleCnt="0"/>
      <dgm:spPr/>
    </dgm:pt>
    <dgm:pt modelId="{7E9FA732-C3AE-AE4C-9C4B-4EAEEF9601A7}" type="pres">
      <dgm:prSet presAssocID="{54A35996-8A5B-6F4A-878E-CFDDD42A9B24}" presName="txTwo" presStyleLbl="node2" presStyleIdx="4" presStyleCnt="5">
        <dgm:presLayoutVars>
          <dgm:chPref val="3"/>
        </dgm:presLayoutVars>
      </dgm:prSet>
      <dgm:spPr/>
    </dgm:pt>
    <dgm:pt modelId="{AD469735-AF2C-CA48-9FF8-C488EC48DAB0}" type="pres">
      <dgm:prSet presAssocID="{54A35996-8A5B-6F4A-878E-CFDDD42A9B24}" presName="horzTwo" presStyleCnt="0"/>
      <dgm:spPr/>
    </dgm:pt>
  </dgm:ptLst>
  <dgm:cxnLst>
    <dgm:cxn modelId="{4DD9C90A-6FFE-A748-A41A-23CB83FE33D8}" type="presOf" srcId="{627BB428-D2D8-9741-9BAF-C7D787155B89}" destId="{CF8C00AF-7A26-894A-A789-F43570A8917D}" srcOrd="0" destOrd="0" presId="urn:microsoft.com/office/officeart/2005/8/layout/hierarchy4"/>
    <dgm:cxn modelId="{EBEE6722-4B9B-BA45-AB59-527B6F57E2D4}" srcId="{C4F5B136-9E40-AA45-9219-DD119561557E}" destId="{4E41F287-D56F-BE4F-A4C9-525B2DF6155E}" srcOrd="0" destOrd="0" parTransId="{16633E6C-EABD-E849-B3E4-937338C3B2B1}" sibTransId="{C78AC768-0315-DA49-9F56-9842E7264169}"/>
    <dgm:cxn modelId="{99157831-E6A5-FE4A-ABF3-56C788CDE305}" type="presOf" srcId="{3F803228-6B82-0343-BF48-055412F85844}" destId="{438ABBF3-9DBD-AB4F-9858-B50C83208D6E}" srcOrd="0" destOrd="0" presId="urn:microsoft.com/office/officeart/2005/8/layout/hierarchy4"/>
    <dgm:cxn modelId="{8053DB32-3A19-A245-A933-052C059C09B6}" type="presOf" srcId="{781A609B-FFAA-7C42-964C-84C20D7688E4}" destId="{CCF9FB0F-9E70-8746-90C7-53E839FFFDD0}" srcOrd="0" destOrd="0" presId="urn:microsoft.com/office/officeart/2005/8/layout/hierarchy4"/>
    <dgm:cxn modelId="{522A6262-F7B4-4E40-9E3C-AD6B1EBEB70C}" type="presOf" srcId="{C4F5B136-9E40-AA45-9219-DD119561557E}" destId="{598D63E8-6839-5C4C-B12B-3CE95E8DE3BA}" srcOrd="0" destOrd="0" presId="urn:microsoft.com/office/officeart/2005/8/layout/hierarchy4"/>
    <dgm:cxn modelId="{6F01A387-7060-7541-8AE4-28E56E7E0C37}" srcId="{C4F5B136-9E40-AA45-9219-DD119561557E}" destId="{627BB428-D2D8-9741-9BAF-C7D787155B89}" srcOrd="2" destOrd="0" parTransId="{060E2A8F-9DD2-EA4C-899D-5573B2C1CC72}" sibTransId="{3A4652B1-897B-7B44-BB6F-F2508535376D}"/>
    <dgm:cxn modelId="{E3FB88B5-FEE5-464B-BFDE-9C53B16B9D68}" srcId="{781A609B-FFAA-7C42-964C-84C20D7688E4}" destId="{C4F5B136-9E40-AA45-9219-DD119561557E}" srcOrd="0" destOrd="0" parTransId="{7B8FFE3B-24B2-A04C-9E76-794781CB6161}" sibTransId="{AF3CEF24-FDDE-4B4E-8E64-FEC3551E7062}"/>
    <dgm:cxn modelId="{2F0A96B6-2D58-D549-B185-44BE6D60767F}" srcId="{C4F5B136-9E40-AA45-9219-DD119561557E}" destId="{A74F30A5-E65A-BA45-A8C4-F2CBB2E0BF6E}" srcOrd="1" destOrd="0" parTransId="{4DAC925E-65B3-FC4C-86FE-FA1FB3FD998B}" sibTransId="{3951EB0F-EC9F-0844-9908-B5F0CE440C5B}"/>
    <dgm:cxn modelId="{9B32AABD-70BF-FD40-9A8B-6776E7B38EEE}" type="presOf" srcId="{A74F30A5-E65A-BA45-A8C4-F2CBB2E0BF6E}" destId="{817D7B6A-D25C-154D-9D2C-1DE9CF2B700F}" srcOrd="0" destOrd="0" presId="urn:microsoft.com/office/officeart/2005/8/layout/hierarchy4"/>
    <dgm:cxn modelId="{FD56D8C6-212C-0147-B9D9-93EB0597B614}" type="presOf" srcId="{54A35996-8A5B-6F4A-878E-CFDDD42A9B24}" destId="{7E9FA732-C3AE-AE4C-9C4B-4EAEEF9601A7}" srcOrd="0" destOrd="0" presId="urn:microsoft.com/office/officeart/2005/8/layout/hierarchy4"/>
    <dgm:cxn modelId="{DD1A0BE5-C346-F740-868C-56FC029AE06C}" srcId="{C4F5B136-9E40-AA45-9219-DD119561557E}" destId="{3F803228-6B82-0343-BF48-055412F85844}" srcOrd="3" destOrd="0" parTransId="{1BF3CE8B-3710-A648-92E0-A7901A1251AE}" sibTransId="{ECDA963E-70F0-9A40-90E4-487D74C3180B}"/>
    <dgm:cxn modelId="{390AD5E9-EAB9-B545-B446-F45C2145255E}" type="presOf" srcId="{4E41F287-D56F-BE4F-A4C9-525B2DF6155E}" destId="{0EE2E830-C739-8643-9AA7-D68E5D501927}" srcOrd="0" destOrd="0" presId="urn:microsoft.com/office/officeart/2005/8/layout/hierarchy4"/>
    <dgm:cxn modelId="{A84273FF-38C7-3F49-8484-7373E328DBA4}" srcId="{C4F5B136-9E40-AA45-9219-DD119561557E}" destId="{54A35996-8A5B-6F4A-878E-CFDDD42A9B24}" srcOrd="4" destOrd="0" parTransId="{CCD74FFB-1899-264C-88C9-AC2202F89EEA}" sibTransId="{24797169-502E-4F43-B4ED-7BF121C42953}"/>
    <dgm:cxn modelId="{77AC80E9-5927-164F-A725-41167EBE30E7}" type="presParOf" srcId="{CCF9FB0F-9E70-8746-90C7-53E839FFFDD0}" destId="{9F54C19E-2507-904F-BDAB-BC12EEABF9A2}" srcOrd="0" destOrd="0" presId="urn:microsoft.com/office/officeart/2005/8/layout/hierarchy4"/>
    <dgm:cxn modelId="{FCB2B051-340C-6440-A0A1-4235C3D7415B}" type="presParOf" srcId="{9F54C19E-2507-904F-BDAB-BC12EEABF9A2}" destId="{598D63E8-6839-5C4C-B12B-3CE95E8DE3BA}" srcOrd="0" destOrd="0" presId="urn:microsoft.com/office/officeart/2005/8/layout/hierarchy4"/>
    <dgm:cxn modelId="{E3C4C179-8973-7249-A858-B008526A09DE}" type="presParOf" srcId="{9F54C19E-2507-904F-BDAB-BC12EEABF9A2}" destId="{9EFC0625-DE35-F64B-B0F4-B9CB45865D7E}" srcOrd="1" destOrd="0" presId="urn:microsoft.com/office/officeart/2005/8/layout/hierarchy4"/>
    <dgm:cxn modelId="{227DD112-AC6E-7546-9C4B-ACA7D2D240E7}" type="presParOf" srcId="{9F54C19E-2507-904F-BDAB-BC12EEABF9A2}" destId="{5D449727-D5DD-A444-88BB-25A3E5D23367}" srcOrd="2" destOrd="0" presId="urn:microsoft.com/office/officeart/2005/8/layout/hierarchy4"/>
    <dgm:cxn modelId="{C0D1F318-2898-DA46-931B-53E8FCD61A8E}" type="presParOf" srcId="{5D449727-D5DD-A444-88BB-25A3E5D23367}" destId="{9924B116-6AB9-5D44-896F-C31D602D9CDA}" srcOrd="0" destOrd="0" presId="urn:microsoft.com/office/officeart/2005/8/layout/hierarchy4"/>
    <dgm:cxn modelId="{20DE43AA-243D-5E47-8BF7-19C8B0A1A4CE}" type="presParOf" srcId="{9924B116-6AB9-5D44-896F-C31D602D9CDA}" destId="{0EE2E830-C739-8643-9AA7-D68E5D501927}" srcOrd="0" destOrd="0" presId="urn:microsoft.com/office/officeart/2005/8/layout/hierarchy4"/>
    <dgm:cxn modelId="{B692D713-576E-0D4D-913B-BB4D8BB74933}" type="presParOf" srcId="{9924B116-6AB9-5D44-896F-C31D602D9CDA}" destId="{83C322C5-7ABA-804C-83B3-133A1E3C36F8}" srcOrd="1" destOrd="0" presId="urn:microsoft.com/office/officeart/2005/8/layout/hierarchy4"/>
    <dgm:cxn modelId="{69EC4138-9542-4145-8BBE-2B530636393E}" type="presParOf" srcId="{5D449727-D5DD-A444-88BB-25A3E5D23367}" destId="{7B4264BC-8760-F346-8C3F-A2C9D55348B3}" srcOrd="1" destOrd="0" presId="urn:microsoft.com/office/officeart/2005/8/layout/hierarchy4"/>
    <dgm:cxn modelId="{F51E5731-639C-E340-B1FB-46B1EC2028ED}" type="presParOf" srcId="{5D449727-D5DD-A444-88BB-25A3E5D23367}" destId="{4F6C1F88-1B45-1C44-9BF4-8DD9ACC4D4D1}" srcOrd="2" destOrd="0" presId="urn:microsoft.com/office/officeart/2005/8/layout/hierarchy4"/>
    <dgm:cxn modelId="{3B4AB80B-3933-CF40-A986-A731D95EA799}" type="presParOf" srcId="{4F6C1F88-1B45-1C44-9BF4-8DD9ACC4D4D1}" destId="{817D7B6A-D25C-154D-9D2C-1DE9CF2B700F}" srcOrd="0" destOrd="0" presId="urn:microsoft.com/office/officeart/2005/8/layout/hierarchy4"/>
    <dgm:cxn modelId="{B92FA6A0-4511-C94C-945C-6E43F5910F6C}" type="presParOf" srcId="{4F6C1F88-1B45-1C44-9BF4-8DD9ACC4D4D1}" destId="{86B09290-F7E1-5A48-9A8E-5A1AA0D4ED9C}" srcOrd="1" destOrd="0" presId="urn:microsoft.com/office/officeart/2005/8/layout/hierarchy4"/>
    <dgm:cxn modelId="{2423FDA2-4F2E-8E44-A225-6A847BF7CC3B}" type="presParOf" srcId="{5D449727-D5DD-A444-88BB-25A3E5D23367}" destId="{960C7930-313C-D04B-A451-C954C2B8BBF8}" srcOrd="3" destOrd="0" presId="urn:microsoft.com/office/officeart/2005/8/layout/hierarchy4"/>
    <dgm:cxn modelId="{68A6FFC9-A561-F343-80E7-4E01A88A31C3}" type="presParOf" srcId="{5D449727-D5DD-A444-88BB-25A3E5D23367}" destId="{821F4BD6-15E6-5944-A165-A6A5181C3768}" srcOrd="4" destOrd="0" presId="urn:microsoft.com/office/officeart/2005/8/layout/hierarchy4"/>
    <dgm:cxn modelId="{3D4499A9-1F25-E54B-9B53-BD998356B67D}" type="presParOf" srcId="{821F4BD6-15E6-5944-A165-A6A5181C3768}" destId="{CF8C00AF-7A26-894A-A789-F43570A8917D}" srcOrd="0" destOrd="0" presId="urn:microsoft.com/office/officeart/2005/8/layout/hierarchy4"/>
    <dgm:cxn modelId="{B0FF8334-615E-A04F-B189-057BA0576815}" type="presParOf" srcId="{821F4BD6-15E6-5944-A165-A6A5181C3768}" destId="{A20A7BCF-42FD-D540-A56B-A10101BAEEF6}" srcOrd="1" destOrd="0" presId="urn:microsoft.com/office/officeart/2005/8/layout/hierarchy4"/>
    <dgm:cxn modelId="{A3C4273C-396C-3645-BB08-C01F5548EA66}" type="presParOf" srcId="{5D449727-D5DD-A444-88BB-25A3E5D23367}" destId="{4DBC13E1-E7B2-0447-A16E-5435E79E8748}" srcOrd="5" destOrd="0" presId="urn:microsoft.com/office/officeart/2005/8/layout/hierarchy4"/>
    <dgm:cxn modelId="{C01957D5-8B92-B848-8F71-E69B0F8C7C1F}" type="presParOf" srcId="{5D449727-D5DD-A444-88BB-25A3E5D23367}" destId="{CB1E3B2C-6363-E74F-A937-FC6950F5DA4B}" srcOrd="6" destOrd="0" presId="urn:microsoft.com/office/officeart/2005/8/layout/hierarchy4"/>
    <dgm:cxn modelId="{2E75DD4E-AD44-A442-ACF9-D70E8463B11D}" type="presParOf" srcId="{CB1E3B2C-6363-E74F-A937-FC6950F5DA4B}" destId="{438ABBF3-9DBD-AB4F-9858-B50C83208D6E}" srcOrd="0" destOrd="0" presId="urn:microsoft.com/office/officeart/2005/8/layout/hierarchy4"/>
    <dgm:cxn modelId="{3D8FE044-87E2-5941-AD8E-2F88953AD84C}" type="presParOf" srcId="{CB1E3B2C-6363-E74F-A937-FC6950F5DA4B}" destId="{2F516769-EAE3-AF4C-905D-57BC48D3BAB4}" srcOrd="1" destOrd="0" presId="urn:microsoft.com/office/officeart/2005/8/layout/hierarchy4"/>
    <dgm:cxn modelId="{78B157E5-6A2B-894A-8E0D-CAC846DFC825}" type="presParOf" srcId="{5D449727-D5DD-A444-88BB-25A3E5D23367}" destId="{A7CFB93F-150D-1C4B-88E4-B00643C8DF8B}" srcOrd="7" destOrd="0" presId="urn:microsoft.com/office/officeart/2005/8/layout/hierarchy4"/>
    <dgm:cxn modelId="{F178C1ED-59E4-A141-B84F-A26DC504C709}" type="presParOf" srcId="{5D449727-D5DD-A444-88BB-25A3E5D23367}" destId="{8C55ADBC-36C0-C347-8297-1BD1705E5EB6}" srcOrd="8" destOrd="0" presId="urn:microsoft.com/office/officeart/2005/8/layout/hierarchy4"/>
    <dgm:cxn modelId="{C206A982-7EEB-1D47-B5FC-7DEC68749060}" type="presParOf" srcId="{8C55ADBC-36C0-C347-8297-1BD1705E5EB6}" destId="{7E9FA732-C3AE-AE4C-9C4B-4EAEEF9601A7}" srcOrd="0" destOrd="0" presId="urn:microsoft.com/office/officeart/2005/8/layout/hierarchy4"/>
    <dgm:cxn modelId="{AE733827-3E50-0143-B56D-C045C89D748F}" type="presParOf" srcId="{8C55ADBC-36C0-C347-8297-1BD1705E5EB6}" destId="{AD469735-AF2C-CA48-9FF8-C488EC48DAB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D63E8-6839-5C4C-B12B-3CE95E8DE3BA}">
      <dsp:nvSpPr>
        <dsp:cNvPr id="0" name=""/>
        <dsp:cNvSpPr/>
      </dsp:nvSpPr>
      <dsp:spPr>
        <a:xfrm>
          <a:off x="7692" y="0"/>
          <a:ext cx="9595566" cy="73554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AQ: </a:t>
          </a:r>
          <a:endParaRPr lang="it-IT" sz="3300" kern="1200"/>
        </a:p>
      </dsp:txBody>
      <dsp:txXfrm>
        <a:off x="29235" y="21543"/>
        <a:ext cx="9552480" cy="692459"/>
      </dsp:txXfrm>
    </dsp:sp>
    <dsp:sp modelId="{0EE2E830-C739-8643-9AA7-D68E5D501927}">
      <dsp:nvSpPr>
        <dsp:cNvPr id="0" name=""/>
        <dsp:cNvSpPr/>
      </dsp:nvSpPr>
      <dsp:spPr>
        <a:xfrm>
          <a:off x="3854" y="1103172"/>
          <a:ext cx="1798269" cy="234533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b="1" kern="1200" baseline="0" noProof="0" dirty="0"/>
            <a:t>Perché</a:t>
          </a:r>
          <a:r>
            <a:rPr lang="en-US" sz="2400" kern="1200" baseline="0" dirty="0"/>
            <a:t>:</a:t>
          </a:r>
        </a:p>
        <a:p>
          <a:pPr marL="0" lvl="0" indent="0" algn="ctr" defTabSz="1066800">
            <a:lnSpc>
              <a:spcPct val="90000"/>
            </a:lnSpc>
            <a:spcBef>
              <a:spcPct val="0"/>
            </a:spcBef>
            <a:spcAft>
              <a:spcPct val="35000"/>
            </a:spcAft>
            <a:buNone/>
          </a:pPr>
          <a:r>
            <a:rPr lang="en-US" sz="2400" kern="1200" baseline="0" dirty="0"/>
            <a:t> Quadro </a:t>
          </a:r>
          <a:r>
            <a:rPr lang="en-US" sz="2400" kern="1200" baseline="0" dirty="0" err="1"/>
            <a:t>normativo</a:t>
          </a:r>
          <a:endParaRPr lang="it-IT" sz="2400" kern="1200" dirty="0"/>
        </a:p>
      </dsp:txBody>
      <dsp:txXfrm>
        <a:off x="56524" y="1155842"/>
        <a:ext cx="1692929" cy="2239998"/>
      </dsp:txXfrm>
    </dsp:sp>
    <dsp:sp modelId="{817D7B6A-D25C-154D-9D2C-1DE9CF2B700F}">
      <dsp:nvSpPr>
        <dsp:cNvPr id="0" name=""/>
        <dsp:cNvSpPr/>
      </dsp:nvSpPr>
      <dsp:spPr>
        <a:xfrm>
          <a:off x="1953178" y="1103172"/>
          <a:ext cx="1798269" cy="234533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t>Come</a:t>
          </a:r>
          <a:r>
            <a:rPr lang="en-US" sz="2400" kern="1200" baseline="0" dirty="0"/>
            <a:t>:</a:t>
          </a:r>
        </a:p>
        <a:p>
          <a:pPr marL="0" lvl="0" indent="0" algn="ctr" defTabSz="1066800">
            <a:lnSpc>
              <a:spcPct val="90000"/>
            </a:lnSpc>
            <a:spcBef>
              <a:spcPct val="0"/>
            </a:spcBef>
            <a:spcAft>
              <a:spcPct val="35000"/>
            </a:spcAft>
            <a:buNone/>
          </a:pPr>
          <a:r>
            <a:rPr lang="en-US" sz="2400" kern="1200" baseline="0" dirty="0"/>
            <a:t> Sistema di AQ dell’ </a:t>
          </a:r>
          <a:r>
            <a:rPr lang="en-US" sz="2400" kern="1200" baseline="0" dirty="0" err="1"/>
            <a:t>Ateneo</a:t>
          </a:r>
          <a:r>
            <a:rPr lang="en-US" sz="2400" kern="1200" baseline="0" dirty="0"/>
            <a:t> di Catania</a:t>
          </a:r>
          <a:endParaRPr lang="it-IT" sz="2400" kern="1200" dirty="0"/>
        </a:p>
      </dsp:txBody>
      <dsp:txXfrm>
        <a:off x="2005848" y="1155842"/>
        <a:ext cx="1692929" cy="2239998"/>
      </dsp:txXfrm>
    </dsp:sp>
    <dsp:sp modelId="{CF8C00AF-7A26-894A-A789-F43570A8917D}">
      <dsp:nvSpPr>
        <dsp:cNvPr id="0" name=""/>
        <dsp:cNvSpPr/>
      </dsp:nvSpPr>
      <dsp:spPr>
        <a:xfrm>
          <a:off x="3902502" y="1103172"/>
          <a:ext cx="1798269" cy="234533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t>Chi</a:t>
          </a:r>
          <a:r>
            <a:rPr lang="en-US" sz="2400" kern="1200" baseline="0" dirty="0"/>
            <a:t>: </a:t>
          </a:r>
        </a:p>
        <a:p>
          <a:pPr marL="0" lvl="0" indent="0" algn="ctr" defTabSz="1066800">
            <a:lnSpc>
              <a:spcPct val="90000"/>
            </a:lnSpc>
            <a:spcBef>
              <a:spcPct val="0"/>
            </a:spcBef>
            <a:spcAft>
              <a:spcPct val="35000"/>
            </a:spcAft>
            <a:buNone/>
          </a:pPr>
          <a:r>
            <a:rPr lang="en-US" sz="2400" kern="1200" baseline="0" dirty="0"/>
            <a:t>la CQD del DFA</a:t>
          </a:r>
          <a:endParaRPr lang="it-IT" sz="2400" kern="1200" dirty="0"/>
        </a:p>
      </dsp:txBody>
      <dsp:txXfrm>
        <a:off x="3955172" y="1155842"/>
        <a:ext cx="1692929" cy="2239998"/>
      </dsp:txXfrm>
    </dsp:sp>
    <dsp:sp modelId="{438ABBF3-9DBD-AB4F-9858-B50C83208D6E}">
      <dsp:nvSpPr>
        <dsp:cNvPr id="0" name=""/>
        <dsp:cNvSpPr/>
      </dsp:nvSpPr>
      <dsp:spPr>
        <a:xfrm>
          <a:off x="5851826" y="1103172"/>
          <a:ext cx="1798269" cy="234533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t>Che </a:t>
          </a:r>
          <a:r>
            <a:rPr lang="it-IT" sz="2400" b="1" kern="1200" baseline="0" dirty="0"/>
            <a:t>cosa</a:t>
          </a:r>
          <a:r>
            <a:rPr lang="it-IT" sz="2400" kern="1200" baseline="0" dirty="0"/>
            <a:t>:</a:t>
          </a:r>
        </a:p>
        <a:p>
          <a:pPr marL="0" lvl="0" indent="0" algn="ctr" defTabSz="1066800">
            <a:lnSpc>
              <a:spcPct val="90000"/>
            </a:lnSpc>
            <a:spcBef>
              <a:spcPct val="0"/>
            </a:spcBef>
            <a:spcAft>
              <a:spcPct val="35000"/>
            </a:spcAft>
            <a:buNone/>
          </a:pPr>
          <a:r>
            <a:rPr lang="it-IT" sz="2400" kern="1200" baseline="0" dirty="0"/>
            <a:t> compiti e azioni della CQD</a:t>
          </a:r>
          <a:endParaRPr lang="it-IT" sz="2400" kern="1200" dirty="0"/>
        </a:p>
      </dsp:txBody>
      <dsp:txXfrm>
        <a:off x="5904496" y="1155842"/>
        <a:ext cx="1692929" cy="2239998"/>
      </dsp:txXfrm>
    </dsp:sp>
    <dsp:sp modelId="{7E9FA732-C3AE-AE4C-9C4B-4EAEEF9601A7}">
      <dsp:nvSpPr>
        <dsp:cNvPr id="0" name=""/>
        <dsp:cNvSpPr/>
      </dsp:nvSpPr>
      <dsp:spPr>
        <a:xfrm>
          <a:off x="7801151" y="1103172"/>
          <a:ext cx="1798269" cy="234533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b="1" kern="1200" baseline="0" dirty="0"/>
            <a:t>Perché proprio io? </a:t>
          </a:r>
          <a:r>
            <a:rPr lang="it-IT" sz="2400" kern="1200" baseline="0" dirty="0"/>
            <a:t>: </a:t>
          </a:r>
        </a:p>
        <a:p>
          <a:pPr marL="0" lvl="0" indent="0" algn="ctr" defTabSz="1066800">
            <a:lnSpc>
              <a:spcPct val="90000"/>
            </a:lnSpc>
            <a:spcBef>
              <a:spcPct val="0"/>
            </a:spcBef>
            <a:spcAft>
              <a:spcPct val="35000"/>
            </a:spcAft>
            <a:buNone/>
          </a:pPr>
          <a:r>
            <a:rPr lang="it-IT" sz="2400" kern="1200" baseline="0" dirty="0"/>
            <a:t>che cosa ognuno di noi può fare</a:t>
          </a:r>
          <a:endParaRPr lang="it-IT" sz="2400" kern="1200" dirty="0"/>
        </a:p>
      </dsp:txBody>
      <dsp:txXfrm>
        <a:off x="7853821" y="1155842"/>
        <a:ext cx="1692929" cy="22399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D63E8-6839-5C4C-B12B-3CE95E8DE3BA}">
      <dsp:nvSpPr>
        <dsp:cNvPr id="0" name=""/>
        <dsp:cNvSpPr/>
      </dsp:nvSpPr>
      <dsp:spPr>
        <a:xfrm>
          <a:off x="7692" y="0"/>
          <a:ext cx="9595566" cy="735545"/>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AQ: </a:t>
          </a:r>
          <a:endParaRPr lang="it-IT" sz="3300" kern="1200"/>
        </a:p>
      </dsp:txBody>
      <dsp:txXfrm>
        <a:off x="29235" y="21543"/>
        <a:ext cx="9552480" cy="692459"/>
      </dsp:txXfrm>
    </dsp:sp>
    <dsp:sp modelId="{0EE2E830-C739-8643-9AA7-D68E5D501927}">
      <dsp:nvSpPr>
        <dsp:cNvPr id="0" name=""/>
        <dsp:cNvSpPr/>
      </dsp:nvSpPr>
      <dsp:spPr>
        <a:xfrm>
          <a:off x="3854" y="1103172"/>
          <a:ext cx="1798269" cy="2345338"/>
        </a:xfrm>
        <a:prstGeom prst="roundRect">
          <a:avLst>
            <a:gd name="adj" fmla="val 10000"/>
          </a:avLst>
        </a:prstGeom>
        <a:solidFill>
          <a:schemeClr val="accent1"/>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err="1"/>
            <a:t>Perché</a:t>
          </a:r>
          <a:r>
            <a:rPr lang="en-US" sz="2400" kern="1200" baseline="0" dirty="0"/>
            <a:t>:</a:t>
          </a:r>
        </a:p>
        <a:p>
          <a:pPr marL="0" lvl="0" indent="0" algn="ctr" defTabSz="1066800">
            <a:lnSpc>
              <a:spcPct val="90000"/>
            </a:lnSpc>
            <a:spcBef>
              <a:spcPct val="0"/>
            </a:spcBef>
            <a:spcAft>
              <a:spcPct val="35000"/>
            </a:spcAft>
            <a:buNone/>
          </a:pPr>
          <a:r>
            <a:rPr lang="en-US" sz="2400" kern="1200" baseline="0" dirty="0"/>
            <a:t> Quadro </a:t>
          </a:r>
          <a:r>
            <a:rPr lang="en-US" sz="2400" kern="1200" baseline="0" dirty="0" err="1"/>
            <a:t>normativo</a:t>
          </a:r>
          <a:endParaRPr lang="it-IT" sz="2400" kern="1200" dirty="0"/>
        </a:p>
      </dsp:txBody>
      <dsp:txXfrm>
        <a:off x="56524" y="1155842"/>
        <a:ext cx="1692929" cy="2239998"/>
      </dsp:txXfrm>
    </dsp:sp>
    <dsp:sp modelId="{817D7B6A-D25C-154D-9D2C-1DE9CF2B700F}">
      <dsp:nvSpPr>
        <dsp:cNvPr id="0" name=""/>
        <dsp:cNvSpPr/>
      </dsp:nvSpPr>
      <dsp:spPr>
        <a:xfrm>
          <a:off x="1953178" y="1103172"/>
          <a:ext cx="1798269" cy="2345338"/>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t>Come</a:t>
          </a:r>
          <a:r>
            <a:rPr lang="en-US" sz="2400" kern="1200" baseline="0" dirty="0"/>
            <a:t>:</a:t>
          </a:r>
        </a:p>
        <a:p>
          <a:pPr marL="0" lvl="0" indent="0" algn="ctr" defTabSz="1066800">
            <a:lnSpc>
              <a:spcPct val="90000"/>
            </a:lnSpc>
            <a:spcBef>
              <a:spcPct val="0"/>
            </a:spcBef>
            <a:spcAft>
              <a:spcPct val="35000"/>
            </a:spcAft>
            <a:buNone/>
          </a:pPr>
          <a:r>
            <a:rPr lang="en-US" sz="2400" kern="1200" baseline="0" dirty="0"/>
            <a:t> Sistema di AQ dell’ </a:t>
          </a:r>
          <a:r>
            <a:rPr lang="en-US" sz="2400" kern="1200" baseline="0" dirty="0" err="1"/>
            <a:t>Ateneo</a:t>
          </a:r>
          <a:r>
            <a:rPr lang="en-US" sz="2400" kern="1200" baseline="0" dirty="0"/>
            <a:t> di Catania</a:t>
          </a:r>
          <a:endParaRPr lang="it-IT" sz="2400" kern="1200" dirty="0"/>
        </a:p>
      </dsp:txBody>
      <dsp:txXfrm>
        <a:off x="2005848" y="1155842"/>
        <a:ext cx="1692929" cy="2239998"/>
      </dsp:txXfrm>
    </dsp:sp>
    <dsp:sp modelId="{CF8C00AF-7A26-894A-A789-F43570A8917D}">
      <dsp:nvSpPr>
        <dsp:cNvPr id="0" name=""/>
        <dsp:cNvSpPr/>
      </dsp:nvSpPr>
      <dsp:spPr>
        <a:xfrm>
          <a:off x="3902502" y="1103172"/>
          <a:ext cx="1798269" cy="2345338"/>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t>Chi</a:t>
          </a:r>
          <a:r>
            <a:rPr lang="en-US" sz="2400" kern="1200" baseline="0" dirty="0"/>
            <a:t>: </a:t>
          </a:r>
        </a:p>
        <a:p>
          <a:pPr marL="0" lvl="0" indent="0" algn="ctr" defTabSz="1066800">
            <a:lnSpc>
              <a:spcPct val="90000"/>
            </a:lnSpc>
            <a:spcBef>
              <a:spcPct val="0"/>
            </a:spcBef>
            <a:spcAft>
              <a:spcPct val="35000"/>
            </a:spcAft>
            <a:buNone/>
          </a:pPr>
          <a:r>
            <a:rPr lang="en-US" sz="2400" kern="1200" baseline="0" dirty="0"/>
            <a:t>la CQD del DFA</a:t>
          </a:r>
          <a:endParaRPr lang="it-IT" sz="2400" kern="1200" dirty="0"/>
        </a:p>
      </dsp:txBody>
      <dsp:txXfrm>
        <a:off x="3955172" y="1155842"/>
        <a:ext cx="1692929" cy="2239998"/>
      </dsp:txXfrm>
    </dsp:sp>
    <dsp:sp modelId="{438ABBF3-9DBD-AB4F-9858-B50C83208D6E}">
      <dsp:nvSpPr>
        <dsp:cNvPr id="0" name=""/>
        <dsp:cNvSpPr/>
      </dsp:nvSpPr>
      <dsp:spPr>
        <a:xfrm>
          <a:off x="5851826" y="1103172"/>
          <a:ext cx="1798269" cy="2345338"/>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t>Che </a:t>
          </a:r>
          <a:r>
            <a:rPr lang="it-IT" sz="2400" b="1" kern="1200" baseline="0" dirty="0"/>
            <a:t>cosa</a:t>
          </a:r>
          <a:r>
            <a:rPr lang="it-IT" sz="2400" kern="1200" baseline="0" dirty="0"/>
            <a:t>:</a:t>
          </a:r>
        </a:p>
        <a:p>
          <a:pPr marL="0" lvl="0" indent="0" algn="ctr" defTabSz="1066800">
            <a:lnSpc>
              <a:spcPct val="90000"/>
            </a:lnSpc>
            <a:spcBef>
              <a:spcPct val="0"/>
            </a:spcBef>
            <a:spcAft>
              <a:spcPct val="35000"/>
            </a:spcAft>
            <a:buNone/>
          </a:pPr>
          <a:r>
            <a:rPr lang="it-IT" sz="2400" kern="1200" baseline="0" dirty="0"/>
            <a:t> compiti e azioni della CQD</a:t>
          </a:r>
          <a:endParaRPr lang="it-IT" sz="2400" kern="1200" dirty="0"/>
        </a:p>
      </dsp:txBody>
      <dsp:txXfrm>
        <a:off x="5904496" y="1155842"/>
        <a:ext cx="1692929" cy="2239998"/>
      </dsp:txXfrm>
    </dsp:sp>
    <dsp:sp modelId="{7E9FA732-C3AE-AE4C-9C4B-4EAEEF9601A7}">
      <dsp:nvSpPr>
        <dsp:cNvPr id="0" name=""/>
        <dsp:cNvSpPr/>
      </dsp:nvSpPr>
      <dsp:spPr>
        <a:xfrm>
          <a:off x="7801151" y="1103172"/>
          <a:ext cx="1798269" cy="2345338"/>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b="1" kern="1200" baseline="0" dirty="0"/>
            <a:t>Perché proprio io? </a:t>
          </a:r>
          <a:r>
            <a:rPr lang="it-IT" sz="2400" kern="1200" baseline="0" dirty="0"/>
            <a:t>: </a:t>
          </a:r>
        </a:p>
        <a:p>
          <a:pPr marL="0" lvl="0" indent="0" algn="ctr" defTabSz="1066800">
            <a:lnSpc>
              <a:spcPct val="90000"/>
            </a:lnSpc>
            <a:spcBef>
              <a:spcPct val="0"/>
            </a:spcBef>
            <a:spcAft>
              <a:spcPct val="35000"/>
            </a:spcAft>
            <a:buNone/>
          </a:pPr>
          <a:r>
            <a:rPr lang="it-IT" sz="2400" kern="1200" baseline="0" dirty="0"/>
            <a:t>che cosa ognuno di noi può fare</a:t>
          </a:r>
          <a:endParaRPr lang="it-IT" sz="2400" kern="1200" dirty="0"/>
        </a:p>
      </dsp:txBody>
      <dsp:txXfrm>
        <a:off x="7853821" y="1155842"/>
        <a:ext cx="1692929" cy="22399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D63E8-6839-5C4C-B12B-3CE95E8DE3BA}">
      <dsp:nvSpPr>
        <dsp:cNvPr id="0" name=""/>
        <dsp:cNvSpPr/>
      </dsp:nvSpPr>
      <dsp:spPr>
        <a:xfrm>
          <a:off x="7692" y="0"/>
          <a:ext cx="9595566" cy="735545"/>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AQ: </a:t>
          </a:r>
          <a:endParaRPr lang="it-IT" sz="3300" kern="1200"/>
        </a:p>
      </dsp:txBody>
      <dsp:txXfrm>
        <a:off x="29235" y="21543"/>
        <a:ext cx="9552480" cy="692459"/>
      </dsp:txXfrm>
    </dsp:sp>
    <dsp:sp modelId="{0EE2E830-C739-8643-9AA7-D68E5D501927}">
      <dsp:nvSpPr>
        <dsp:cNvPr id="0" name=""/>
        <dsp:cNvSpPr/>
      </dsp:nvSpPr>
      <dsp:spPr>
        <a:xfrm>
          <a:off x="3854" y="1103172"/>
          <a:ext cx="1798269" cy="2345338"/>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err="1"/>
            <a:t>Perché</a:t>
          </a:r>
          <a:r>
            <a:rPr lang="en-US" sz="2400" kern="1200" baseline="0" dirty="0"/>
            <a:t>:</a:t>
          </a:r>
        </a:p>
        <a:p>
          <a:pPr marL="0" lvl="0" indent="0" algn="ctr" defTabSz="1066800">
            <a:lnSpc>
              <a:spcPct val="90000"/>
            </a:lnSpc>
            <a:spcBef>
              <a:spcPct val="0"/>
            </a:spcBef>
            <a:spcAft>
              <a:spcPct val="35000"/>
            </a:spcAft>
            <a:buNone/>
          </a:pPr>
          <a:r>
            <a:rPr lang="en-US" sz="2400" kern="1200" baseline="0" dirty="0"/>
            <a:t> Quadro </a:t>
          </a:r>
          <a:r>
            <a:rPr lang="en-US" sz="2400" kern="1200" baseline="0" dirty="0" err="1"/>
            <a:t>normativo</a:t>
          </a:r>
          <a:endParaRPr lang="it-IT" sz="2400" kern="1200" dirty="0"/>
        </a:p>
      </dsp:txBody>
      <dsp:txXfrm>
        <a:off x="56524" y="1155842"/>
        <a:ext cx="1692929" cy="2239998"/>
      </dsp:txXfrm>
    </dsp:sp>
    <dsp:sp modelId="{817D7B6A-D25C-154D-9D2C-1DE9CF2B700F}">
      <dsp:nvSpPr>
        <dsp:cNvPr id="0" name=""/>
        <dsp:cNvSpPr/>
      </dsp:nvSpPr>
      <dsp:spPr>
        <a:xfrm>
          <a:off x="1953178" y="1103172"/>
          <a:ext cx="1798269" cy="2345338"/>
        </a:xfrm>
        <a:prstGeom prst="roundRect">
          <a:avLst>
            <a:gd name="adj" fmla="val 10000"/>
          </a:avLst>
        </a:prstGeom>
        <a:solidFill>
          <a:schemeClr val="accent1"/>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t>Come</a:t>
          </a:r>
          <a:r>
            <a:rPr lang="en-US" sz="2400" kern="1200" baseline="0" dirty="0"/>
            <a:t>:</a:t>
          </a:r>
        </a:p>
        <a:p>
          <a:pPr marL="0" lvl="0" indent="0" algn="ctr" defTabSz="1066800">
            <a:lnSpc>
              <a:spcPct val="90000"/>
            </a:lnSpc>
            <a:spcBef>
              <a:spcPct val="0"/>
            </a:spcBef>
            <a:spcAft>
              <a:spcPct val="35000"/>
            </a:spcAft>
            <a:buNone/>
          </a:pPr>
          <a:r>
            <a:rPr lang="en-US" sz="2400" kern="1200" baseline="0" dirty="0"/>
            <a:t> Sistema di AQ dell’ </a:t>
          </a:r>
          <a:r>
            <a:rPr lang="en-US" sz="2400" kern="1200" baseline="0" dirty="0" err="1"/>
            <a:t>Ateneo</a:t>
          </a:r>
          <a:r>
            <a:rPr lang="en-US" sz="2400" kern="1200" baseline="0" dirty="0"/>
            <a:t> di Catania</a:t>
          </a:r>
          <a:endParaRPr lang="it-IT" sz="2400" kern="1200" dirty="0"/>
        </a:p>
      </dsp:txBody>
      <dsp:txXfrm>
        <a:off x="2005848" y="1155842"/>
        <a:ext cx="1692929" cy="2239998"/>
      </dsp:txXfrm>
    </dsp:sp>
    <dsp:sp modelId="{CF8C00AF-7A26-894A-A789-F43570A8917D}">
      <dsp:nvSpPr>
        <dsp:cNvPr id="0" name=""/>
        <dsp:cNvSpPr/>
      </dsp:nvSpPr>
      <dsp:spPr>
        <a:xfrm>
          <a:off x="3902502" y="1103172"/>
          <a:ext cx="1798269" cy="2345338"/>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t>Chi</a:t>
          </a:r>
          <a:r>
            <a:rPr lang="en-US" sz="2400" kern="1200" baseline="0" dirty="0"/>
            <a:t>: </a:t>
          </a:r>
        </a:p>
        <a:p>
          <a:pPr marL="0" lvl="0" indent="0" algn="ctr" defTabSz="1066800">
            <a:lnSpc>
              <a:spcPct val="90000"/>
            </a:lnSpc>
            <a:spcBef>
              <a:spcPct val="0"/>
            </a:spcBef>
            <a:spcAft>
              <a:spcPct val="35000"/>
            </a:spcAft>
            <a:buNone/>
          </a:pPr>
          <a:r>
            <a:rPr lang="en-US" sz="2400" kern="1200" baseline="0" dirty="0"/>
            <a:t>la CQD del DFA</a:t>
          </a:r>
          <a:endParaRPr lang="it-IT" sz="2400" kern="1200" dirty="0"/>
        </a:p>
      </dsp:txBody>
      <dsp:txXfrm>
        <a:off x="3955172" y="1155842"/>
        <a:ext cx="1692929" cy="2239998"/>
      </dsp:txXfrm>
    </dsp:sp>
    <dsp:sp modelId="{438ABBF3-9DBD-AB4F-9858-B50C83208D6E}">
      <dsp:nvSpPr>
        <dsp:cNvPr id="0" name=""/>
        <dsp:cNvSpPr/>
      </dsp:nvSpPr>
      <dsp:spPr>
        <a:xfrm>
          <a:off x="5851826" y="1103172"/>
          <a:ext cx="1798269" cy="2345338"/>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t>Che </a:t>
          </a:r>
          <a:r>
            <a:rPr lang="it-IT" sz="2400" b="1" kern="1200" baseline="0" dirty="0"/>
            <a:t>cosa</a:t>
          </a:r>
          <a:r>
            <a:rPr lang="it-IT" sz="2400" kern="1200" baseline="0" dirty="0"/>
            <a:t>:</a:t>
          </a:r>
        </a:p>
        <a:p>
          <a:pPr marL="0" lvl="0" indent="0" algn="ctr" defTabSz="1066800">
            <a:lnSpc>
              <a:spcPct val="90000"/>
            </a:lnSpc>
            <a:spcBef>
              <a:spcPct val="0"/>
            </a:spcBef>
            <a:spcAft>
              <a:spcPct val="35000"/>
            </a:spcAft>
            <a:buNone/>
          </a:pPr>
          <a:r>
            <a:rPr lang="it-IT" sz="2400" kern="1200" baseline="0" dirty="0"/>
            <a:t> compiti e azioni della CQD</a:t>
          </a:r>
          <a:endParaRPr lang="it-IT" sz="2400" kern="1200" dirty="0"/>
        </a:p>
      </dsp:txBody>
      <dsp:txXfrm>
        <a:off x="5904496" y="1155842"/>
        <a:ext cx="1692929" cy="2239998"/>
      </dsp:txXfrm>
    </dsp:sp>
    <dsp:sp modelId="{7E9FA732-C3AE-AE4C-9C4B-4EAEEF9601A7}">
      <dsp:nvSpPr>
        <dsp:cNvPr id="0" name=""/>
        <dsp:cNvSpPr/>
      </dsp:nvSpPr>
      <dsp:spPr>
        <a:xfrm>
          <a:off x="7801151" y="1103172"/>
          <a:ext cx="1798269" cy="2345338"/>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b="1" kern="1200" baseline="0" dirty="0"/>
            <a:t>Perché proprio io? </a:t>
          </a:r>
          <a:r>
            <a:rPr lang="it-IT" sz="2400" kern="1200" baseline="0" dirty="0"/>
            <a:t>: </a:t>
          </a:r>
        </a:p>
        <a:p>
          <a:pPr marL="0" lvl="0" indent="0" algn="ctr" defTabSz="1066800">
            <a:lnSpc>
              <a:spcPct val="90000"/>
            </a:lnSpc>
            <a:spcBef>
              <a:spcPct val="0"/>
            </a:spcBef>
            <a:spcAft>
              <a:spcPct val="35000"/>
            </a:spcAft>
            <a:buNone/>
          </a:pPr>
          <a:r>
            <a:rPr lang="it-IT" sz="2400" kern="1200" baseline="0" dirty="0"/>
            <a:t>che cosa ognuno di noi può fare</a:t>
          </a:r>
          <a:endParaRPr lang="it-IT" sz="2400" kern="1200" dirty="0"/>
        </a:p>
      </dsp:txBody>
      <dsp:txXfrm>
        <a:off x="7853821" y="1155842"/>
        <a:ext cx="1692929" cy="22399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D63E8-6839-5C4C-B12B-3CE95E8DE3BA}">
      <dsp:nvSpPr>
        <dsp:cNvPr id="0" name=""/>
        <dsp:cNvSpPr/>
      </dsp:nvSpPr>
      <dsp:spPr>
        <a:xfrm>
          <a:off x="7692" y="0"/>
          <a:ext cx="9595566" cy="735545"/>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AQ: </a:t>
          </a:r>
          <a:endParaRPr lang="it-IT" sz="3300" kern="1200"/>
        </a:p>
      </dsp:txBody>
      <dsp:txXfrm>
        <a:off x="29235" y="21543"/>
        <a:ext cx="9552480" cy="692459"/>
      </dsp:txXfrm>
    </dsp:sp>
    <dsp:sp modelId="{0EE2E830-C739-8643-9AA7-D68E5D501927}">
      <dsp:nvSpPr>
        <dsp:cNvPr id="0" name=""/>
        <dsp:cNvSpPr/>
      </dsp:nvSpPr>
      <dsp:spPr>
        <a:xfrm>
          <a:off x="3854" y="1103172"/>
          <a:ext cx="1798269" cy="2345338"/>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err="1"/>
            <a:t>Perché</a:t>
          </a:r>
          <a:r>
            <a:rPr lang="en-US" sz="2400" kern="1200" baseline="0" dirty="0"/>
            <a:t>:</a:t>
          </a:r>
        </a:p>
        <a:p>
          <a:pPr marL="0" lvl="0" indent="0" algn="ctr" defTabSz="1066800">
            <a:lnSpc>
              <a:spcPct val="90000"/>
            </a:lnSpc>
            <a:spcBef>
              <a:spcPct val="0"/>
            </a:spcBef>
            <a:spcAft>
              <a:spcPct val="35000"/>
            </a:spcAft>
            <a:buNone/>
          </a:pPr>
          <a:r>
            <a:rPr lang="en-US" sz="2400" kern="1200" baseline="0" dirty="0"/>
            <a:t> Quadro </a:t>
          </a:r>
          <a:r>
            <a:rPr lang="en-US" sz="2400" kern="1200" baseline="0" dirty="0" err="1"/>
            <a:t>normativo</a:t>
          </a:r>
          <a:endParaRPr lang="it-IT" sz="2400" kern="1200" dirty="0"/>
        </a:p>
      </dsp:txBody>
      <dsp:txXfrm>
        <a:off x="56524" y="1155842"/>
        <a:ext cx="1692929" cy="2239998"/>
      </dsp:txXfrm>
    </dsp:sp>
    <dsp:sp modelId="{817D7B6A-D25C-154D-9D2C-1DE9CF2B700F}">
      <dsp:nvSpPr>
        <dsp:cNvPr id="0" name=""/>
        <dsp:cNvSpPr/>
      </dsp:nvSpPr>
      <dsp:spPr>
        <a:xfrm>
          <a:off x="1953178" y="1103172"/>
          <a:ext cx="1798269" cy="2345338"/>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t>Come</a:t>
          </a:r>
          <a:r>
            <a:rPr lang="en-US" sz="2400" kern="1200" baseline="0" dirty="0"/>
            <a:t>:</a:t>
          </a:r>
        </a:p>
        <a:p>
          <a:pPr marL="0" lvl="0" indent="0" algn="ctr" defTabSz="1066800">
            <a:lnSpc>
              <a:spcPct val="90000"/>
            </a:lnSpc>
            <a:spcBef>
              <a:spcPct val="0"/>
            </a:spcBef>
            <a:spcAft>
              <a:spcPct val="35000"/>
            </a:spcAft>
            <a:buNone/>
          </a:pPr>
          <a:r>
            <a:rPr lang="en-US" sz="2400" kern="1200" baseline="0" dirty="0"/>
            <a:t> Sistema di AQ dell’ </a:t>
          </a:r>
          <a:r>
            <a:rPr lang="en-US" sz="2400" kern="1200" baseline="0" dirty="0" err="1"/>
            <a:t>Ateneo</a:t>
          </a:r>
          <a:r>
            <a:rPr lang="en-US" sz="2400" kern="1200" baseline="0" dirty="0"/>
            <a:t> di Catania</a:t>
          </a:r>
          <a:endParaRPr lang="it-IT" sz="2400" kern="1200" dirty="0"/>
        </a:p>
      </dsp:txBody>
      <dsp:txXfrm>
        <a:off x="2005848" y="1155842"/>
        <a:ext cx="1692929" cy="2239998"/>
      </dsp:txXfrm>
    </dsp:sp>
    <dsp:sp modelId="{CF8C00AF-7A26-894A-A789-F43570A8917D}">
      <dsp:nvSpPr>
        <dsp:cNvPr id="0" name=""/>
        <dsp:cNvSpPr/>
      </dsp:nvSpPr>
      <dsp:spPr>
        <a:xfrm>
          <a:off x="3902502" y="1103172"/>
          <a:ext cx="1798269" cy="2345338"/>
        </a:xfrm>
        <a:prstGeom prst="roundRect">
          <a:avLst>
            <a:gd name="adj" fmla="val 10000"/>
          </a:avLst>
        </a:prstGeom>
        <a:solidFill>
          <a:schemeClr val="accent1"/>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t>Chi</a:t>
          </a:r>
          <a:r>
            <a:rPr lang="en-US" sz="2400" kern="1200" baseline="0" dirty="0"/>
            <a:t>: </a:t>
          </a:r>
        </a:p>
        <a:p>
          <a:pPr marL="0" lvl="0" indent="0" algn="ctr" defTabSz="1066800">
            <a:lnSpc>
              <a:spcPct val="90000"/>
            </a:lnSpc>
            <a:spcBef>
              <a:spcPct val="0"/>
            </a:spcBef>
            <a:spcAft>
              <a:spcPct val="35000"/>
            </a:spcAft>
            <a:buNone/>
          </a:pPr>
          <a:r>
            <a:rPr lang="en-US" sz="2400" kern="1200" baseline="0" dirty="0"/>
            <a:t>la CQD del DFA</a:t>
          </a:r>
          <a:endParaRPr lang="it-IT" sz="2400" kern="1200" dirty="0"/>
        </a:p>
      </dsp:txBody>
      <dsp:txXfrm>
        <a:off x="3955172" y="1155842"/>
        <a:ext cx="1692929" cy="2239998"/>
      </dsp:txXfrm>
    </dsp:sp>
    <dsp:sp modelId="{438ABBF3-9DBD-AB4F-9858-B50C83208D6E}">
      <dsp:nvSpPr>
        <dsp:cNvPr id="0" name=""/>
        <dsp:cNvSpPr/>
      </dsp:nvSpPr>
      <dsp:spPr>
        <a:xfrm>
          <a:off x="5851826" y="1103172"/>
          <a:ext cx="1798269" cy="2345338"/>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t>Che </a:t>
          </a:r>
          <a:r>
            <a:rPr lang="it-IT" sz="2400" b="1" kern="1200" baseline="0" dirty="0"/>
            <a:t>cosa</a:t>
          </a:r>
          <a:r>
            <a:rPr lang="it-IT" sz="2400" kern="1200" baseline="0" dirty="0"/>
            <a:t>:</a:t>
          </a:r>
        </a:p>
        <a:p>
          <a:pPr marL="0" lvl="0" indent="0" algn="ctr" defTabSz="1066800">
            <a:lnSpc>
              <a:spcPct val="90000"/>
            </a:lnSpc>
            <a:spcBef>
              <a:spcPct val="0"/>
            </a:spcBef>
            <a:spcAft>
              <a:spcPct val="35000"/>
            </a:spcAft>
            <a:buNone/>
          </a:pPr>
          <a:r>
            <a:rPr lang="it-IT" sz="2400" kern="1200" baseline="0" dirty="0"/>
            <a:t> compiti e azioni della CQD</a:t>
          </a:r>
          <a:endParaRPr lang="it-IT" sz="2400" kern="1200" dirty="0"/>
        </a:p>
      </dsp:txBody>
      <dsp:txXfrm>
        <a:off x="5904496" y="1155842"/>
        <a:ext cx="1692929" cy="2239998"/>
      </dsp:txXfrm>
    </dsp:sp>
    <dsp:sp modelId="{7E9FA732-C3AE-AE4C-9C4B-4EAEEF9601A7}">
      <dsp:nvSpPr>
        <dsp:cNvPr id="0" name=""/>
        <dsp:cNvSpPr/>
      </dsp:nvSpPr>
      <dsp:spPr>
        <a:xfrm>
          <a:off x="7801151" y="1103172"/>
          <a:ext cx="1798269" cy="2345338"/>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b="1" kern="1200" baseline="0" dirty="0"/>
            <a:t>Perché proprio io? </a:t>
          </a:r>
          <a:r>
            <a:rPr lang="it-IT" sz="2400" kern="1200" baseline="0" dirty="0"/>
            <a:t>: </a:t>
          </a:r>
        </a:p>
        <a:p>
          <a:pPr marL="0" lvl="0" indent="0" algn="ctr" defTabSz="1066800">
            <a:lnSpc>
              <a:spcPct val="90000"/>
            </a:lnSpc>
            <a:spcBef>
              <a:spcPct val="0"/>
            </a:spcBef>
            <a:spcAft>
              <a:spcPct val="35000"/>
            </a:spcAft>
            <a:buNone/>
          </a:pPr>
          <a:r>
            <a:rPr lang="it-IT" sz="2400" kern="1200" baseline="0" dirty="0"/>
            <a:t>che cosa ognuno di noi può fare</a:t>
          </a:r>
          <a:endParaRPr lang="it-IT" sz="2400" kern="1200" dirty="0"/>
        </a:p>
      </dsp:txBody>
      <dsp:txXfrm>
        <a:off x="7853821" y="1155842"/>
        <a:ext cx="1692929" cy="22399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D63E8-6839-5C4C-B12B-3CE95E8DE3BA}">
      <dsp:nvSpPr>
        <dsp:cNvPr id="0" name=""/>
        <dsp:cNvSpPr/>
      </dsp:nvSpPr>
      <dsp:spPr>
        <a:xfrm>
          <a:off x="7692" y="0"/>
          <a:ext cx="9595566" cy="735545"/>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AQ: </a:t>
          </a:r>
          <a:endParaRPr lang="it-IT" sz="3300" kern="1200"/>
        </a:p>
      </dsp:txBody>
      <dsp:txXfrm>
        <a:off x="29235" y="21543"/>
        <a:ext cx="9552480" cy="692459"/>
      </dsp:txXfrm>
    </dsp:sp>
    <dsp:sp modelId="{0EE2E830-C739-8643-9AA7-D68E5D501927}">
      <dsp:nvSpPr>
        <dsp:cNvPr id="0" name=""/>
        <dsp:cNvSpPr/>
      </dsp:nvSpPr>
      <dsp:spPr>
        <a:xfrm>
          <a:off x="3854" y="1103172"/>
          <a:ext cx="1798269" cy="2345338"/>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err="1"/>
            <a:t>Perché</a:t>
          </a:r>
          <a:r>
            <a:rPr lang="en-US" sz="2400" kern="1200" baseline="0" dirty="0"/>
            <a:t>:</a:t>
          </a:r>
        </a:p>
        <a:p>
          <a:pPr marL="0" lvl="0" indent="0" algn="ctr" defTabSz="1066800">
            <a:lnSpc>
              <a:spcPct val="90000"/>
            </a:lnSpc>
            <a:spcBef>
              <a:spcPct val="0"/>
            </a:spcBef>
            <a:spcAft>
              <a:spcPct val="35000"/>
            </a:spcAft>
            <a:buNone/>
          </a:pPr>
          <a:r>
            <a:rPr lang="en-US" sz="2400" kern="1200" baseline="0" dirty="0"/>
            <a:t> Quadro </a:t>
          </a:r>
          <a:r>
            <a:rPr lang="en-US" sz="2400" kern="1200" baseline="0" dirty="0" err="1"/>
            <a:t>normativo</a:t>
          </a:r>
          <a:endParaRPr lang="it-IT" sz="2400" kern="1200" dirty="0"/>
        </a:p>
      </dsp:txBody>
      <dsp:txXfrm>
        <a:off x="56524" y="1155842"/>
        <a:ext cx="1692929" cy="2239998"/>
      </dsp:txXfrm>
    </dsp:sp>
    <dsp:sp modelId="{817D7B6A-D25C-154D-9D2C-1DE9CF2B700F}">
      <dsp:nvSpPr>
        <dsp:cNvPr id="0" name=""/>
        <dsp:cNvSpPr/>
      </dsp:nvSpPr>
      <dsp:spPr>
        <a:xfrm>
          <a:off x="1953178" y="1103172"/>
          <a:ext cx="1798269" cy="2345338"/>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t>Come</a:t>
          </a:r>
          <a:r>
            <a:rPr lang="en-US" sz="2400" kern="1200" baseline="0" dirty="0"/>
            <a:t>:</a:t>
          </a:r>
        </a:p>
        <a:p>
          <a:pPr marL="0" lvl="0" indent="0" algn="ctr" defTabSz="1066800">
            <a:lnSpc>
              <a:spcPct val="90000"/>
            </a:lnSpc>
            <a:spcBef>
              <a:spcPct val="0"/>
            </a:spcBef>
            <a:spcAft>
              <a:spcPct val="35000"/>
            </a:spcAft>
            <a:buNone/>
          </a:pPr>
          <a:r>
            <a:rPr lang="en-US" sz="2400" kern="1200" baseline="0" dirty="0"/>
            <a:t> Sistema di AQ dell’ </a:t>
          </a:r>
          <a:r>
            <a:rPr lang="en-US" sz="2400" kern="1200" baseline="0" dirty="0" err="1"/>
            <a:t>Ateneo</a:t>
          </a:r>
          <a:r>
            <a:rPr lang="en-US" sz="2400" kern="1200" baseline="0" dirty="0"/>
            <a:t> di Catania</a:t>
          </a:r>
          <a:endParaRPr lang="it-IT" sz="2400" kern="1200" dirty="0"/>
        </a:p>
      </dsp:txBody>
      <dsp:txXfrm>
        <a:off x="2005848" y="1155842"/>
        <a:ext cx="1692929" cy="2239998"/>
      </dsp:txXfrm>
    </dsp:sp>
    <dsp:sp modelId="{CF8C00AF-7A26-894A-A789-F43570A8917D}">
      <dsp:nvSpPr>
        <dsp:cNvPr id="0" name=""/>
        <dsp:cNvSpPr/>
      </dsp:nvSpPr>
      <dsp:spPr>
        <a:xfrm>
          <a:off x="3902502" y="1103172"/>
          <a:ext cx="1798269" cy="2345338"/>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t>Chi</a:t>
          </a:r>
          <a:r>
            <a:rPr lang="en-US" sz="2400" kern="1200" baseline="0" dirty="0"/>
            <a:t>: </a:t>
          </a:r>
        </a:p>
        <a:p>
          <a:pPr marL="0" lvl="0" indent="0" algn="ctr" defTabSz="1066800">
            <a:lnSpc>
              <a:spcPct val="90000"/>
            </a:lnSpc>
            <a:spcBef>
              <a:spcPct val="0"/>
            </a:spcBef>
            <a:spcAft>
              <a:spcPct val="35000"/>
            </a:spcAft>
            <a:buNone/>
          </a:pPr>
          <a:r>
            <a:rPr lang="en-US" sz="2400" kern="1200" baseline="0" dirty="0"/>
            <a:t>la CQD del DFA</a:t>
          </a:r>
          <a:endParaRPr lang="it-IT" sz="2400" kern="1200" dirty="0"/>
        </a:p>
      </dsp:txBody>
      <dsp:txXfrm>
        <a:off x="3955172" y="1155842"/>
        <a:ext cx="1692929" cy="2239998"/>
      </dsp:txXfrm>
    </dsp:sp>
    <dsp:sp modelId="{438ABBF3-9DBD-AB4F-9858-B50C83208D6E}">
      <dsp:nvSpPr>
        <dsp:cNvPr id="0" name=""/>
        <dsp:cNvSpPr/>
      </dsp:nvSpPr>
      <dsp:spPr>
        <a:xfrm>
          <a:off x="5851826" y="1103172"/>
          <a:ext cx="1798269" cy="2345338"/>
        </a:xfrm>
        <a:prstGeom prst="roundRect">
          <a:avLst>
            <a:gd name="adj" fmla="val 10000"/>
          </a:avLst>
        </a:prstGeom>
        <a:solidFill>
          <a:schemeClr val="accent1"/>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t>Che </a:t>
          </a:r>
          <a:r>
            <a:rPr lang="it-IT" sz="2400" b="1" kern="1200" baseline="0" dirty="0"/>
            <a:t>cosa</a:t>
          </a:r>
          <a:r>
            <a:rPr lang="it-IT" sz="2400" kern="1200" baseline="0" dirty="0"/>
            <a:t>:</a:t>
          </a:r>
        </a:p>
        <a:p>
          <a:pPr marL="0" lvl="0" indent="0" algn="ctr" defTabSz="1066800">
            <a:lnSpc>
              <a:spcPct val="90000"/>
            </a:lnSpc>
            <a:spcBef>
              <a:spcPct val="0"/>
            </a:spcBef>
            <a:spcAft>
              <a:spcPct val="35000"/>
            </a:spcAft>
            <a:buNone/>
          </a:pPr>
          <a:r>
            <a:rPr lang="it-IT" sz="2400" kern="1200" baseline="0" dirty="0"/>
            <a:t> compiti e azioni della CQD</a:t>
          </a:r>
          <a:endParaRPr lang="it-IT" sz="2400" kern="1200" dirty="0"/>
        </a:p>
      </dsp:txBody>
      <dsp:txXfrm>
        <a:off x="5904496" y="1155842"/>
        <a:ext cx="1692929" cy="2239998"/>
      </dsp:txXfrm>
    </dsp:sp>
    <dsp:sp modelId="{7E9FA732-C3AE-AE4C-9C4B-4EAEEF9601A7}">
      <dsp:nvSpPr>
        <dsp:cNvPr id="0" name=""/>
        <dsp:cNvSpPr/>
      </dsp:nvSpPr>
      <dsp:spPr>
        <a:xfrm>
          <a:off x="7801151" y="1103172"/>
          <a:ext cx="1798269" cy="2345338"/>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b="1" kern="1200" baseline="0" dirty="0"/>
            <a:t>Perché proprio io? </a:t>
          </a:r>
          <a:r>
            <a:rPr lang="it-IT" sz="2400" kern="1200" baseline="0" dirty="0"/>
            <a:t>: </a:t>
          </a:r>
        </a:p>
        <a:p>
          <a:pPr marL="0" lvl="0" indent="0" algn="ctr" defTabSz="1066800">
            <a:lnSpc>
              <a:spcPct val="90000"/>
            </a:lnSpc>
            <a:spcBef>
              <a:spcPct val="0"/>
            </a:spcBef>
            <a:spcAft>
              <a:spcPct val="35000"/>
            </a:spcAft>
            <a:buNone/>
          </a:pPr>
          <a:r>
            <a:rPr lang="it-IT" sz="2400" kern="1200" baseline="0" dirty="0"/>
            <a:t>che cosa ognuno di noi può fare</a:t>
          </a:r>
          <a:endParaRPr lang="it-IT" sz="2400" kern="1200" dirty="0"/>
        </a:p>
      </dsp:txBody>
      <dsp:txXfrm>
        <a:off x="7853821" y="1155842"/>
        <a:ext cx="1692929" cy="22399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D63E8-6839-5C4C-B12B-3CE95E8DE3BA}">
      <dsp:nvSpPr>
        <dsp:cNvPr id="0" name=""/>
        <dsp:cNvSpPr/>
      </dsp:nvSpPr>
      <dsp:spPr>
        <a:xfrm>
          <a:off x="7692" y="0"/>
          <a:ext cx="9595566" cy="735545"/>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AQ: </a:t>
          </a:r>
          <a:endParaRPr lang="it-IT" sz="3300" kern="1200"/>
        </a:p>
      </dsp:txBody>
      <dsp:txXfrm>
        <a:off x="29235" y="21543"/>
        <a:ext cx="9552480" cy="692459"/>
      </dsp:txXfrm>
    </dsp:sp>
    <dsp:sp modelId="{0EE2E830-C739-8643-9AA7-D68E5D501927}">
      <dsp:nvSpPr>
        <dsp:cNvPr id="0" name=""/>
        <dsp:cNvSpPr/>
      </dsp:nvSpPr>
      <dsp:spPr>
        <a:xfrm>
          <a:off x="3854" y="1103172"/>
          <a:ext cx="1798269" cy="2345338"/>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err="1"/>
            <a:t>Perché</a:t>
          </a:r>
          <a:r>
            <a:rPr lang="en-US" sz="2400" kern="1200" baseline="0" dirty="0"/>
            <a:t>:</a:t>
          </a:r>
        </a:p>
        <a:p>
          <a:pPr marL="0" lvl="0" indent="0" algn="ctr" defTabSz="1066800">
            <a:lnSpc>
              <a:spcPct val="90000"/>
            </a:lnSpc>
            <a:spcBef>
              <a:spcPct val="0"/>
            </a:spcBef>
            <a:spcAft>
              <a:spcPct val="35000"/>
            </a:spcAft>
            <a:buNone/>
          </a:pPr>
          <a:r>
            <a:rPr lang="en-US" sz="2400" kern="1200" baseline="0" dirty="0"/>
            <a:t> Quadro </a:t>
          </a:r>
          <a:r>
            <a:rPr lang="en-US" sz="2400" kern="1200" baseline="0" dirty="0" err="1"/>
            <a:t>normativo</a:t>
          </a:r>
          <a:endParaRPr lang="it-IT" sz="2400" kern="1200" dirty="0"/>
        </a:p>
      </dsp:txBody>
      <dsp:txXfrm>
        <a:off x="56524" y="1155842"/>
        <a:ext cx="1692929" cy="2239998"/>
      </dsp:txXfrm>
    </dsp:sp>
    <dsp:sp modelId="{817D7B6A-D25C-154D-9D2C-1DE9CF2B700F}">
      <dsp:nvSpPr>
        <dsp:cNvPr id="0" name=""/>
        <dsp:cNvSpPr/>
      </dsp:nvSpPr>
      <dsp:spPr>
        <a:xfrm>
          <a:off x="1953178" y="1103172"/>
          <a:ext cx="1798269" cy="2345338"/>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t>Come</a:t>
          </a:r>
          <a:r>
            <a:rPr lang="en-US" sz="2400" kern="1200" baseline="0" dirty="0"/>
            <a:t>:</a:t>
          </a:r>
        </a:p>
        <a:p>
          <a:pPr marL="0" lvl="0" indent="0" algn="ctr" defTabSz="1066800">
            <a:lnSpc>
              <a:spcPct val="90000"/>
            </a:lnSpc>
            <a:spcBef>
              <a:spcPct val="0"/>
            </a:spcBef>
            <a:spcAft>
              <a:spcPct val="35000"/>
            </a:spcAft>
            <a:buNone/>
          </a:pPr>
          <a:r>
            <a:rPr lang="en-US" sz="2400" kern="1200" baseline="0" dirty="0"/>
            <a:t> Sistema di AQ dell’ </a:t>
          </a:r>
          <a:r>
            <a:rPr lang="en-US" sz="2400" kern="1200" baseline="0" dirty="0" err="1"/>
            <a:t>Ateneo</a:t>
          </a:r>
          <a:r>
            <a:rPr lang="en-US" sz="2400" kern="1200" baseline="0" dirty="0"/>
            <a:t> di Catania</a:t>
          </a:r>
          <a:endParaRPr lang="it-IT" sz="2400" kern="1200" dirty="0"/>
        </a:p>
      </dsp:txBody>
      <dsp:txXfrm>
        <a:off x="2005848" y="1155842"/>
        <a:ext cx="1692929" cy="2239998"/>
      </dsp:txXfrm>
    </dsp:sp>
    <dsp:sp modelId="{CF8C00AF-7A26-894A-A789-F43570A8917D}">
      <dsp:nvSpPr>
        <dsp:cNvPr id="0" name=""/>
        <dsp:cNvSpPr/>
      </dsp:nvSpPr>
      <dsp:spPr>
        <a:xfrm>
          <a:off x="3902502" y="1103172"/>
          <a:ext cx="1798269" cy="2345338"/>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t>Chi</a:t>
          </a:r>
          <a:r>
            <a:rPr lang="en-US" sz="2400" kern="1200" baseline="0" dirty="0"/>
            <a:t>: </a:t>
          </a:r>
        </a:p>
        <a:p>
          <a:pPr marL="0" lvl="0" indent="0" algn="ctr" defTabSz="1066800">
            <a:lnSpc>
              <a:spcPct val="90000"/>
            </a:lnSpc>
            <a:spcBef>
              <a:spcPct val="0"/>
            </a:spcBef>
            <a:spcAft>
              <a:spcPct val="35000"/>
            </a:spcAft>
            <a:buNone/>
          </a:pPr>
          <a:r>
            <a:rPr lang="en-US" sz="2400" kern="1200" baseline="0" dirty="0"/>
            <a:t>la CQD del DFA</a:t>
          </a:r>
          <a:endParaRPr lang="it-IT" sz="2400" kern="1200" dirty="0"/>
        </a:p>
      </dsp:txBody>
      <dsp:txXfrm>
        <a:off x="3955172" y="1155842"/>
        <a:ext cx="1692929" cy="2239998"/>
      </dsp:txXfrm>
    </dsp:sp>
    <dsp:sp modelId="{438ABBF3-9DBD-AB4F-9858-B50C83208D6E}">
      <dsp:nvSpPr>
        <dsp:cNvPr id="0" name=""/>
        <dsp:cNvSpPr/>
      </dsp:nvSpPr>
      <dsp:spPr>
        <a:xfrm>
          <a:off x="5851826" y="1103172"/>
          <a:ext cx="1798269" cy="2345338"/>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t>Che </a:t>
          </a:r>
          <a:r>
            <a:rPr lang="it-IT" sz="2400" b="1" kern="1200" baseline="0" dirty="0"/>
            <a:t>cosa</a:t>
          </a:r>
          <a:r>
            <a:rPr lang="it-IT" sz="2400" kern="1200" baseline="0" dirty="0"/>
            <a:t>:</a:t>
          </a:r>
        </a:p>
        <a:p>
          <a:pPr marL="0" lvl="0" indent="0" algn="ctr" defTabSz="1066800">
            <a:lnSpc>
              <a:spcPct val="90000"/>
            </a:lnSpc>
            <a:spcBef>
              <a:spcPct val="0"/>
            </a:spcBef>
            <a:spcAft>
              <a:spcPct val="35000"/>
            </a:spcAft>
            <a:buNone/>
          </a:pPr>
          <a:r>
            <a:rPr lang="it-IT" sz="2400" kern="1200" baseline="0" dirty="0"/>
            <a:t> compiti e azioni della CQD</a:t>
          </a:r>
          <a:endParaRPr lang="it-IT" sz="2400" kern="1200" dirty="0"/>
        </a:p>
      </dsp:txBody>
      <dsp:txXfrm>
        <a:off x="5904496" y="1155842"/>
        <a:ext cx="1692929" cy="2239998"/>
      </dsp:txXfrm>
    </dsp:sp>
    <dsp:sp modelId="{7E9FA732-C3AE-AE4C-9C4B-4EAEEF9601A7}">
      <dsp:nvSpPr>
        <dsp:cNvPr id="0" name=""/>
        <dsp:cNvSpPr/>
      </dsp:nvSpPr>
      <dsp:spPr>
        <a:xfrm>
          <a:off x="7801151" y="1103172"/>
          <a:ext cx="1798269" cy="2345338"/>
        </a:xfrm>
        <a:prstGeom prst="roundRect">
          <a:avLst>
            <a:gd name="adj" fmla="val 10000"/>
          </a:avLst>
        </a:prstGeom>
        <a:solidFill>
          <a:schemeClr val="accent1"/>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b="1" kern="1200" baseline="0" dirty="0"/>
            <a:t>Perché proprio io? </a:t>
          </a:r>
          <a:r>
            <a:rPr lang="it-IT" sz="2400" kern="1200" baseline="0" dirty="0"/>
            <a:t>: </a:t>
          </a:r>
        </a:p>
        <a:p>
          <a:pPr marL="0" lvl="0" indent="0" algn="ctr" defTabSz="1066800">
            <a:lnSpc>
              <a:spcPct val="90000"/>
            </a:lnSpc>
            <a:spcBef>
              <a:spcPct val="0"/>
            </a:spcBef>
            <a:spcAft>
              <a:spcPct val="35000"/>
            </a:spcAft>
            <a:buNone/>
          </a:pPr>
          <a:r>
            <a:rPr lang="it-IT" sz="2400" kern="1200" baseline="0" dirty="0"/>
            <a:t>che cosa ognuno di noi può fare</a:t>
          </a:r>
          <a:endParaRPr lang="it-IT" sz="2400" kern="1200" dirty="0"/>
        </a:p>
      </dsp:txBody>
      <dsp:txXfrm>
        <a:off x="7853821" y="1155842"/>
        <a:ext cx="1692929" cy="223999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73DB45-4401-1C42-A098-D5BAD02AB21B}" type="datetimeFigureOut">
              <a:rPr lang="it-IT" smtClean="0"/>
              <a:t>05/06/19</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09BA0-3CDB-F14E-8DD8-17BEC656B87D}" type="slidenum">
              <a:rPr lang="it-IT" smtClean="0"/>
              <a:t>‹#›</a:t>
            </a:fld>
            <a:endParaRPr lang="it-IT"/>
          </a:p>
        </p:txBody>
      </p:sp>
    </p:spTree>
    <p:extLst>
      <p:ext uri="{BB962C8B-B14F-4D97-AF65-F5344CB8AC3E}">
        <p14:creationId xmlns:p14="http://schemas.microsoft.com/office/powerpoint/2010/main" val="291850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it-IT"/>
              <a:t>04 Giugno 2019</a:t>
            </a:r>
            <a:endParaRPr lang="en-US"/>
          </a:p>
        </p:txBody>
      </p:sp>
      <p:sp>
        <p:nvSpPr>
          <p:cNvPr id="5" name="Footer Placeholder 4"/>
          <p:cNvSpPr>
            <a:spLocks noGrp="1"/>
          </p:cNvSpPr>
          <p:nvPr>
            <p:ph type="ftr" sz="quarter" idx="11"/>
          </p:nvPr>
        </p:nvSpPr>
        <p:spPr>
          <a:xfrm>
            <a:off x="2416500" y="329307"/>
            <a:ext cx="4973915" cy="309201"/>
          </a:xfrm>
        </p:spPr>
        <p:txBody>
          <a:bodyPr/>
          <a:lstStyle/>
          <a:p>
            <a:r>
              <a:rPr lang="en-US"/>
              <a:t>Salvatore Costa</a:t>
            </a:r>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it-IT"/>
              <a:t>04 Giugno 2019</a:t>
            </a:r>
            <a:endParaRPr lang="en-US"/>
          </a:p>
        </p:txBody>
      </p:sp>
      <p:sp>
        <p:nvSpPr>
          <p:cNvPr id="5" name="Footer Placeholder 4"/>
          <p:cNvSpPr>
            <a:spLocks noGrp="1"/>
          </p:cNvSpPr>
          <p:nvPr>
            <p:ph type="ftr" sz="quarter" idx="11"/>
          </p:nvPr>
        </p:nvSpPr>
        <p:spPr/>
        <p:txBody>
          <a:bodyPr/>
          <a:lstStyle/>
          <a:p>
            <a:r>
              <a:rPr lang="en-US"/>
              <a:t>Salvatore Costa</a:t>
            </a:r>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it-IT"/>
              <a:t>04 Giugno 2019</a:t>
            </a:r>
            <a:endParaRPr lang="en-US"/>
          </a:p>
        </p:txBody>
      </p:sp>
      <p:sp>
        <p:nvSpPr>
          <p:cNvPr id="5" name="Footer Placeholder 4"/>
          <p:cNvSpPr>
            <a:spLocks noGrp="1"/>
          </p:cNvSpPr>
          <p:nvPr>
            <p:ph type="ftr" sz="quarter" idx="11"/>
          </p:nvPr>
        </p:nvSpPr>
        <p:spPr/>
        <p:txBody>
          <a:bodyPr/>
          <a:lstStyle/>
          <a:p>
            <a:r>
              <a:rPr lang="en-US"/>
              <a:t>Salvatore Costa</a:t>
            </a:r>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it-IT"/>
              <a:t>04 Giugno 2019</a:t>
            </a:r>
            <a:endParaRPr lang="en-US"/>
          </a:p>
        </p:txBody>
      </p:sp>
      <p:sp>
        <p:nvSpPr>
          <p:cNvPr id="5" name="Footer Placeholder 4"/>
          <p:cNvSpPr>
            <a:spLocks noGrp="1"/>
          </p:cNvSpPr>
          <p:nvPr>
            <p:ph type="ftr" sz="quarter" idx="11"/>
          </p:nvPr>
        </p:nvSpPr>
        <p:spPr/>
        <p:txBody>
          <a:bodyPr/>
          <a:lstStyle/>
          <a:p>
            <a:r>
              <a:rPr lang="en-US"/>
              <a:t>Salvatore Costa</a:t>
            </a:r>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it-IT"/>
              <a:t>04 Giugno 2019</a:t>
            </a:r>
            <a:endParaRPr lang="en-US"/>
          </a:p>
        </p:txBody>
      </p:sp>
      <p:sp>
        <p:nvSpPr>
          <p:cNvPr id="5" name="Footer Placeholder 4"/>
          <p:cNvSpPr>
            <a:spLocks noGrp="1"/>
          </p:cNvSpPr>
          <p:nvPr>
            <p:ph type="ftr" sz="quarter" idx="11"/>
          </p:nvPr>
        </p:nvSpPr>
        <p:spPr/>
        <p:txBody>
          <a:bodyPr/>
          <a:lstStyle/>
          <a:p>
            <a:r>
              <a:rPr lang="en-US"/>
              <a:t>Salvatore Costa</a:t>
            </a:r>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it-IT"/>
              <a:t>04 Giugno 2019</a:t>
            </a:r>
            <a:endParaRPr lang="en-US"/>
          </a:p>
        </p:txBody>
      </p:sp>
      <p:sp>
        <p:nvSpPr>
          <p:cNvPr id="6" name="Footer Placeholder 5"/>
          <p:cNvSpPr>
            <a:spLocks noGrp="1"/>
          </p:cNvSpPr>
          <p:nvPr>
            <p:ph type="ftr" sz="quarter" idx="11"/>
          </p:nvPr>
        </p:nvSpPr>
        <p:spPr/>
        <p:txBody>
          <a:bodyPr/>
          <a:lstStyle/>
          <a:p>
            <a:r>
              <a:rPr lang="en-US"/>
              <a:t>Salvatore Costa</a:t>
            </a:r>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it-IT"/>
              <a:t>04 Giugno 2019</a:t>
            </a:r>
            <a:endParaRPr lang="en-US"/>
          </a:p>
        </p:txBody>
      </p:sp>
      <p:sp>
        <p:nvSpPr>
          <p:cNvPr id="8" name="Footer Placeholder 7"/>
          <p:cNvSpPr>
            <a:spLocks noGrp="1"/>
          </p:cNvSpPr>
          <p:nvPr>
            <p:ph type="ftr" sz="quarter" idx="11"/>
          </p:nvPr>
        </p:nvSpPr>
        <p:spPr/>
        <p:txBody>
          <a:bodyPr/>
          <a:lstStyle/>
          <a:p>
            <a:r>
              <a:rPr lang="en-US"/>
              <a:t>Salvatore Costa</a:t>
            </a:r>
          </a:p>
        </p:txBody>
      </p:sp>
      <p:sp>
        <p:nvSpPr>
          <p:cNvPr id="9" name="Slide Number Placeholder 8"/>
          <p:cNvSpPr>
            <a:spLocks noGrp="1"/>
          </p:cNvSpPr>
          <p:nvPr>
            <p:ph type="sldNum" sz="quarter" idx="12"/>
          </p:nvPr>
        </p:nvSpPr>
        <p:spPr/>
        <p:txBody>
          <a:bodyPr/>
          <a:lstStyle/>
          <a:p>
            <a:fld id="{6D22F896-40B5-4ADD-8801-0D06FADFA095}" type="slidenum">
              <a:rPr lang="en-US"/>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it-IT"/>
              <a:t>04 Giugno 2019</a:t>
            </a:r>
            <a:endParaRPr lang="en-US"/>
          </a:p>
        </p:txBody>
      </p:sp>
      <p:sp>
        <p:nvSpPr>
          <p:cNvPr id="4" name="Footer Placeholder 3"/>
          <p:cNvSpPr>
            <a:spLocks noGrp="1"/>
          </p:cNvSpPr>
          <p:nvPr>
            <p:ph type="ftr" sz="quarter" idx="11"/>
          </p:nvPr>
        </p:nvSpPr>
        <p:spPr/>
        <p:txBody>
          <a:bodyPr/>
          <a:lstStyle/>
          <a:p>
            <a:r>
              <a:rPr lang="en-US"/>
              <a:t>Salvatore Costa</a:t>
            </a:r>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t-IT"/>
              <a:t>04 Giugno 2019</a:t>
            </a:r>
            <a:endParaRPr lang="en-US"/>
          </a:p>
        </p:txBody>
      </p:sp>
      <p:sp>
        <p:nvSpPr>
          <p:cNvPr id="3" name="Footer Placeholder 2"/>
          <p:cNvSpPr>
            <a:spLocks noGrp="1"/>
          </p:cNvSpPr>
          <p:nvPr>
            <p:ph type="ftr" sz="quarter" idx="11"/>
          </p:nvPr>
        </p:nvSpPr>
        <p:spPr/>
        <p:txBody>
          <a:bodyPr/>
          <a:lstStyle/>
          <a:p>
            <a:r>
              <a:rPr lang="en-US"/>
              <a:t>Salvatore Costa</a:t>
            </a:r>
          </a:p>
        </p:txBody>
      </p:sp>
      <p:sp>
        <p:nvSpPr>
          <p:cNvPr id="4" name="Slide Number Placeholder 3"/>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it-IT"/>
              <a:t>04 Giugno 2019</a:t>
            </a:r>
            <a:endParaRPr lang="en-US"/>
          </a:p>
        </p:txBody>
      </p:sp>
      <p:sp>
        <p:nvSpPr>
          <p:cNvPr id="6" name="Footer Placeholder 5"/>
          <p:cNvSpPr>
            <a:spLocks noGrp="1"/>
          </p:cNvSpPr>
          <p:nvPr>
            <p:ph type="ftr" sz="quarter" idx="11"/>
          </p:nvPr>
        </p:nvSpPr>
        <p:spPr/>
        <p:txBody>
          <a:bodyPr/>
          <a:lstStyle/>
          <a:p>
            <a:r>
              <a:rPr lang="en-US"/>
              <a:t>Salvatore Costa</a:t>
            </a:r>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r>
              <a:rPr lang="it-IT"/>
              <a:t>04 Giugno 2019</a:t>
            </a:r>
            <a:endParaRPr lang="en-US"/>
          </a:p>
        </p:txBody>
      </p:sp>
      <p:sp>
        <p:nvSpPr>
          <p:cNvPr id="6" name="Footer Placeholder 5"/>
          <p:cNvSpPr>
            <a:spLocks noGrp="1"/>
          </p:cNvSpPr>
          <p:nvPr>
            <p:ph type="ftr" sz="quarter" idx="11"/>
          </p:nvPr>
        </p:nvSpPr>
        <p:spPr>
          <a:xfrm>
            <a:off x="1447382" y="318640"/>
            <a:ext cx="5541004" cy="320931"/>
          </a:xfrm>
        </p:spPr>
        <p:txBody>
          <a:bodyPr/>
          <a:lstStyle/>
          <a:p>
            <a:r>
              <a:rPr lang="en-US"/>
              <a:t>Salvatore Costa</a:t>
            </a:r>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it-IT"/>
              <a:t>04 Giugno 2019</a:t>
            </a:r>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Salvatore Costa</a:t>
            </a: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revisionesg.files.wordpress.com/2015/05/revised_esg_2015_adopted.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nvur.it/attivita/ava/accreditamento-periodico/linee-guida-per-laccreditamento-periodico/" TargetMode="External"/><Relationship Id="rId1" Type="http://schemas.openxmlformats.org/officeDocument/2006/relationships/slideLayout" Target="../slideLayouts/slideLayout2.xml"/><Relationship Id="rId4" Type="http://schemas.openxmlformats.org/officeDocument/2006/relationships/slide" Target="slide55.xml"/></Relationships>
</file>

<file path=ppt/slides/_rels/slide13.xml.rels><?xml version="1.0" encoding="UTF-8" standalone="yes"?>
<Relationships xmlns="http://schemas.openxmlformats.org/package/2006/relationships"><Relationship Id="rId2" Type="http://schemas.openxmlformats.org/officeDocument/2006/relationships/hyperlink" Target="http://www.anvur.i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hyperlink" Target="https://www.unict.it/sites/default/files/files/Piano%20strategico_Aggiornamento%202016%5B1%5D(1).pdf" TargetMode="External"/><Relationship Id="rId2" Type="http://schemas.openxmlformats.org/officeDocument/2006/relationships/hyperlink" Target="https://www.unict.it/sites/default/files/files/0_PianoStrategico(tutto).pdf" TargetMode="External"/><Relationship Id="rId1" Type="http://schemas.openxmlformats.org/officeDocument/2006/relationships/slideLayout" Target="../slideLayouts/slideLayout2.xml"/><Relationship Id="rId5" Type="http://schemas.openxmlformats.org/officeDocument/2006/relationships/hyperlink" Target="http://www.dfa.unict.it/sites/default/files/documenti_sito/Piano%20Strategico%20DFA%202019-2021.pdf" TargetMode="External"/><Relationship Id="rId4" Type="http://schemas.openxmlformats.org/officeDocument/2006/relationships/hyperlink" Target="https://www.unict.it/sites/default/files/files/00_PianoStrategico2019-21_APPROVATO-OOAA.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unict.it/ateneo/assicurazione-della-qualit%C3%A0" TargetMode="External"/><Relationship Id="rId2" Type="http://schemas.openxmlformats.org/officeDocument/2006/relationships/hyperlink" Target="http://www.unict.it/"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hyperlink" Target="https://www.unict.it/it/ateneo/presidio-della-qualit%C3%A0" TargetMode="External"/><Relationship Id="rId2" Type="http://schemas.openxmlformats.org/officeDocument/2006/relationships/hyperlink" Target="http://www.unict.it/"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unict.it/sites/default/files/files/Sistema%20Assicurazione%20della%20qualita_1_1finale.pdf" TargetMode="External"/><Relationship Id="rId1" Type="http://schemas.openxmlformats.org/officeDocument/2006/relationships/slideLayout" Target="../slideLayouts/slideLayout2.xml"/><Relationship Id="rId4" Type="http://schemas.openxmlformats.org/officeDocument/2006/relationships/slide" Target="slide5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dfa.unict.it/it/content/commissione-qualit%C3%A0-del-dipartimento" TargetMode="External"/><Relationship Id="rId2" Type="http://schemas.openxmlformats.org/officeDocument/2006/relationships/hyperlink" Target="http://www.dfa.unict.it/" TargetMode="External"/><Relationship Id="rId1" Type="http://schemas.openxmlformats.org/officeDocument/2006/relationships/slideLayout" Target="../slideLayouts/slideLayout2.xml"/><Relationship Id="rId5" Type="http://schemas.openxmlformats.org/officeDocument/2006/relationships/hyperlink" Target="mailto:commissione.qualita@dfa.unict.it" TargetMode="Externa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6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mailto:commissione.qualita@dfa.unict.it"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dfa.unict.it/it/content/ricerca" TargetMode="External"/><Relationship Id="rId2" Type="http://schemas.openxmlformats.org/officeDocument/2006/relationships/hyperlink" Target="http://www.dfa.unict.it/it/content/enti-di-ricerca" TargetMode="External"/><Relationship Id="rId1" Type="http://schemas.openxmlformats.org/officeDocument/2006/relationships/slideLayout" Target="../slideLayouts/slideLayout2.xml"/><Relationship Id="rId4" Type="http://schemas.openxmlformats.org/officeDocument/2006/relationships/hyperlink" Target="http://www.fim.unimore.it/site/home/qualita.html"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file:////Users/sacosta/Documents/Work/Institutions/DFA/CQD/Qualita&#768;-DFA.mproject/" TargetMode="External"/><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slide" Target="slide62.xml"/><Relationship Id="rId4" Type="http://schemas.openxmlformats.org/officeDocument/2006/relationships/slide" Target="slide5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2.xml"/><Relationship Id="rId1" Type="http://schemas.openxmlformats.org/officeDocument/2006/relationships/slideLayout" Target="../slideLayouts/slideLayout2.xml"/><Relationship Id="rId4" Type="http://schemas.openxmlformats.org/officeDocument/2006/relationships/slide" Target="slide4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slide" Target="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enqa.e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0009E-3CA6-9944-AD1C-4DE38BC2ECBA}"/>
              </a:ext>
            </a:extLst>
          </p:cNvPr>
          <p:cNvSpPr>
            <a:spLocks noGrp="1"/>
          </p:cNvSpPr>
          <p:nvPr>
            <p:ph type="ctrTitle"/>
          </p:nvPr>
        </p:nvSpPr>
        <p:spPr/>
        <p:txBody>
          <a:bodyPr>
            <a:noAutofit/>
          </a:bodyPr>
          <a:lstStyle/>
          <a:p>
            <a:r>
              <a:rPr lang="en-US" sz="4800" dirty="0" err="1"/>
              <a:t>Assicurazione</a:t>
            </a:r>
            <a:r>
              <a:rPr lang="en-US" sz="4800" dirty="0"/>
              <a:t> </a:t>
            </a:r>
            <a:r>
              <a:rPr lang="en-US" sz="4800" dirty="0" err="1"/>
              <a:t>della</a:t>
            </a:r>
            <a:r>
              <a:rPr lang="en-US" sz="4800" dirty="0"/>
              <a:t> </a:t>
            </a:r>
            <a:r>
              <a:rPr lang="en-US" sz="4800" dirty="0" err="1"/>
              <a:t>qualità</a:t>
            </a:r>
            <a:r>
              <a:rPr lang="en-US" sz="4800" dirty="0"/>
              <a:t> (AQ) </a:t>
            </a:r>
            <a:r>
              <a:rPr lang="en-US" sz="4800" dirty="0">
                <a:sym typeface="Wingdings" pitchFamily="2" charset="2"/>
              </a:rPr>
              <a:t>&amp;</a:t>
            </a:r>
            <a:r>
              <a:rPr lang="en-US" sz="4800" dirty="0"/>
              <a:t> </a:t>
            </a:r>
            <a:r>
              <a:rPr lang="en-US" sz="4800" dirty="0" err="1"/>
              <a:t>Commissione</a:t>
            </a:r>
            <a:r>
              <a:rPr lang="en-US" sz="4800" dirty="0"/>
              <a:t> </a:t>
            </a:r>
            <a:r>
              <a:rPr lang="en-US" sz="4800" dirty="0" err="1"/>
              <a:t>qualità</a:t>
            </a:r>
            <a:r>
              <a:rPr lang="en-US" sz="4800" dirty="0"/>
              <a:t> </a:t>
            </a:r>
            <a:r>
              <a:rPr lang="en-US" sz="4800" dirty="0" err="1"/>
              <a:t>dipartimentale</a:t>
            </a:r>
            <a:r>
              <a:rPr lang="en-US" sz="4800" dirty="0"/>
              <a:t> (CQD)</a:t>
            </a:r>
          </a:p>
        </p:txBody>
      </p:sp>
      <p:sp>
        <p:nvSpPr>
          <p:cNvPr id="3" name="Subtitle 2">
            <a:extLst>
              <a:ext uri="{FF2B5EF4-FFF2-40B4-BE49-F238E27FC236}">
                <a16:creationId xmlns:a16="http://schemas.microsoft.com/office/drawing/2014/main" id="{CFB3C38B-7D9C-B94A-997D-EE76DF6D402C}"/>
              </a:ext>
            </a:extLst>
          </p:cNvPr>
          <p:cNvSpPr>
            <a:spLocks noGrp="1"/>
          </p:cNvSpPr>
          <p:nvPr>
            <p:ph type="subTitle" idx="1"/>
          </p:nvPr>
        </p:nvSpPr>
        <p:spPr/>
        <p:txBody>
          <a:bodyPr/>
          <a:lstStyle/>
          <a:p>
            <a:r>
              <a:rPr lang="en-US" dirty="0"/>
              <a:t>Salvatore Costa, </a:t>
            </a:r>
            <a:r>
              <a:rPr lang="en-US" i="1" dirty="0" err="1"/>
              <a:t>responsabile</a:t>
            </a:r>
            <a:r>
              <a:rPr lang="en-US" i="1" dirty="0"/>
              <a:t> per l’ AQ del DFA</a:t>
            </a:r>
          </a:p>
          <a:p>
            <a:r>
              <a:rPr lang="en-US" dirty="0"/>
              <a:t>04 </a:t>
            </a:r>
            <a:r>
              <a:rPr lang="en-US" dirty="0" err="1"/>
              <a:t>Giugno</a:t>
            </a:r>
            <a:r>
              <a:rPr lang="en-US" dirty="0"/>
              <a:t> 2019</a:t>
            </a:r>
          </a:p>
        </p:txBody>
      </p:sp>
      <p:sp>
        <p:nvSpPr>
          <p:cNvPr id="7" name="TextBox 6">
            <a:extLst>
              <a:ext uri="{FF2B5EF4-FFF2-40B4-BE49-F238E27FC236}">
                <a16:creationId xmlns:a16="http://schemas.microsoft.com/office/drawing/2014/main" id="{CC712BC4-128D-A448-A8AE-EA611E46ADCE}"/>
              </a:ext>
            </a:extLst>
          </p:cNvPr>
          <p:cNvSpPr txBox="1"/>
          <p:nvPr/>
        </p:nvSpPr>
        <p:spPr>
          <a:xfrm>
            <a:off x="5522495" y="6319410"/>
            <a:ext cx="1155031" cy="369332"/>
          </a:xfrm>
          <a:prstGeom prst="rect">
            <a:avLst/>
          </a:prstGeom>
          <a:solidFill>
            <a:schemeClr val="bg1">
              <a:lumMod val="85000"/>
            </a:schemeClr>
          </a:solidFill>
        </p:spPr>
        <p:txBody>
          <a:bodyPr wrap="square" rtlCol="0">
            <a:spAutoFit/>
          </a:bodyPr>
          <a:lstStyle/>
          <a:p>
            <a:r>
              <a:rPr lang="it-IT" dirty="0"/>
              <a:t>Slide 1/62</a:t>
            </a:r>
          </a:p>
        </p:txBody>
      </p:sp>
    </p:spTree>
    <p:extLst>
      <p:ext uri="{BB962C8B-B14F-4D97-AF65-F5344CB8AC3E}">
        <p14:creationId xmlns:p14="http://schemas.microsoft.com/office/powerpoint/2010/main" val="3295242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039A-F92E-D248-8873-D9582B5F188F}"/>
              </a:ext>
            </a:extLst>
          </p:cNvPr>
          <p:cNvSpPr>
            <a:spLocks noGrp="1"/>
          </p:cNvSpPr>
          <p:nvPr>
            <p:ph type="title"/>
          </p:nvPr>
        </p:nvSpPr>
        <p:spPr/>
        <p:txBody>
          <a:bodyPr>
            <a:normAutofit fontScale="90000"/>
          </a:bodyPr>
          <a:lstStyle/>
          <a:p>
            <a:r>
              <a:rPr lang="it-IT" dirty="0"/>
              <a:t>Quadro PROCEDURALE : il processo si inserisce nel quadro di linee guida europee...</a:t>
            </a:r>
          </a:p>
        </p:txBody>
      </p:sp>
      <p:sp>
        <p:nvSpPr>
          <p:cNvPr id="3" name="Content Placeholder 2">
            <a:extLst>
              <a:ext uri="{FF2B5EF4-FFF2-40B4-BE49-F238E27FC236}">
                <a16:creationId xmlns:a16="http://schemas.microsoft.com/office/drawing/2014/main" id="{E6D17264-96FC-EE46-8E8E-3E8A6E060778}"/>
              </a:ext>
            </a:extLst>
          </p:cNvPr>
          <p:cNvSpPr>
            <a:spLocks noGrp="1"/>
          </p:cNvSpPr>
          <p:nvPr>
            <p:ph idx="1"/>
          </p:nvPr>
        </p:nvSpPr>
        <p:spPr/>
        <p:txBody>
          <a:bodyPr>
            <a:normAutofit fontScale="85000" lnSpcReduction="20000"/>
          </a:bodyPr>
          <a:lstStyle/>
          <a:p>
            <a:r>
              <a:rPr lang="it-IT" dirty="0"/>
              <a:t>ANVUR è una agenzia istituita dal MIUR ma aderisce a un network europeo di </a:t>
            </a:r>
            <a:r>
              <a:rPr lang="it-IT" i="1" dirty="0" err="1"/>
              <a:t>Quality</a:t>
            </a:r>
            <a:r>
              <a:rPr lang="it-IT" i="1" dirty="0"/>
              <a:t> Assurance</a:t>
            </a:r>
            <a:r>
              <a:rPr lang="it-IT" dirty="0"/>
              <a:t> dell’istruzione universitaria creato dall’Unione Europea. A sua volta ANVUR è stata valutata da una Commissione di esperti internazionali dell’Unione Europea. In tale valutazione ANVUR ha ottenuto un rapporto positivo; questo significa che le procedure adottate da ANVUR sono state trovate in linea con </a:t>
            </a:r>
            <a:r>
              <a:rPr lang="it-IT" b="1" dirty="0"/>
              <a:t>Linee Guida Europee </a:t>
            </a:r>
            <a:r>
              <a:rPr lang="it-IT" dirty="0"/>
              <a:t>e ciò legittima ANVUR come membro a pieno titolo del network europeo di </a:t>
            </a:r>
            <a:r>
              <a:rPr lang="it-IT" i="1" dirty="0" err="1"/>
              <a:t>Quality</a:t>
            </a:r>
            <a:r>
              <a:rPr lang="it-IT" i="1" dirty="0"/>
              <a:t> Assurance</a:t>
            </a:r>
            <a:r>
              <a:rPr lang="it-IT" dirty="0"/>
              <a:t> dell’istruzione universitaria. Ne segue che i </a:t>
            </a:r>
            <a:r>
              <a:rPr lang="it-IT" dirty="0">
                <a:solidFill>
                  <a:schemeClr val="accent1"/>
                </a:solidFill>
              </a:rPr>
              <a:t>titoli studio rilasciati dagli Atenei valutati da ANVUR sono considerati validi a livello europeo in quanto rilasciati da atenei accreditati da un organismo accreditato</a:t>
            </a:r>
            <a:r>
              <a:rPr lang="it-IT" dirty="0"/>
              <a:t>.</a:t>
            </a:r>
          </a:p>
          <a:p>
            <a:r>
              <a:rPr lang="it-IT" dirty="0"/>
              <a:t>Il modello europeo «vigente» di AQ dell’istruzione superiore, è stato definito in </a:t>
            </a:r>
            <a:r>
              <a:rPr lang="it-IT" b="1" dirty="0"/>
              <a:t>Linee Guida Europee</a:t>
            </a:r>
            <a:r>
              <a:rPr lang="it-IT" dirty="0"/>
              <a:t>, la cui versione attuale è del 2015: </a:t>
            </a:r>
            <a:r>
              <a:rPr lang="it-IT" b="1" dirty="0" err="1"/>
              <a:t>Standards</a:t>
            </a:r>
            <a:r>
              <a:rPr lang="it-IT" b="1" dirty="0"/>
              <a:t> and </a:t>
            </a:r>
            <a:r>
              <a:rPr lang="it-IT" b="1" dirty="0" err="1"/>
              <a:t>Guidelines</a:t>
            </a:r>
            <a:r>
              <a:rPr lang="it-IT" b="1" dirty="0"/>
              <a:t> for </a:t>
            </a:r>
            <a:r>
              <a:rPr lang="it-IT" b="1" dirty="0" err="1"/>
              <a:t>Quality</a:t>
            </a:r>
            <a:r>
              <a:rPr lang="it-IT" b="1" dirty="0"/>
              <a:t> Assurance in the </a:t>
            </a:r>
            <a:r>
              <a:rPr lang="it-IT" b="1" dirty="0" err="1"/>
              <a:t>European</a:t>
            </a:r>
            <a:r>
              <a:rPr lang="it-IT" b="1" dirty="0"/>
              <a:t> </a:t>
            </a:r>
            <a:r>
              <a:rPr lang="it-IT" b="1" dirty="0" err="1"/>
              <a:t>Higher</a:t>
            </a:r>
            <a:r>
              <a:rPr lang="it-IT" b="1" dirty="0"/>
              <a:t> </a:t>
            </a:r>
            <a:r>
              <a:rPr lang="it-IT" b="1" dirty="0" err="1"/>
              <a:t>Education</a:t>
            </a:r>
            <a:r>
              <a:rPr lang="it-IT" b="1" dirty="0"/>
              <a:t> Area 2015 - ESG 2015, </a:t>
            </a:r>
            <a:r>
              <a:rPr lang="it-IT" dirty="0">
                <a:solidFill>
                  <a:srgbClr val="0070C0"/>
                </a:solidFill>
                <a:hlinkClick r:id="rId2">
                  <a:extLst>
                    <a:ext uri="{A12FA001-AC4F-418D-AE19-62706E023703}">
                      <ahyp:hlinkClr xmlns:ahyp="http://schemas.microsoft.com/office/drawing/2018/hyperlinkcolor" val="tx"/>
                    </a:ext>
                  </a:extLst>
                </a:hlinkClick>
              </a:rPr>
              <a:t>https://revisionesg.files.wordpress.com/2015/05/revised_esg_2015_adopted.pdf</a:t>
            </a:r>
            <a:endParaRPr lang="it-IT" dirty="0">
              <a:solidFill>
                <a:srgbClr val="0070C0"/>
              </a:solidFill>
            </a:endParaRPr>
          </a:p>
          <a:p>
            <a:endParaRPr lang="it-IT" dirty="0"/>
          </a:p>
          <a:p>
            <a:endParaRPr lang="it-IT" dirty="0"/>
          </a:p>
          <a:p>
            <a:endParaRPr lang="it-IT" dirty="0"/>
          </a:p>
          <a:p>
            <a:endParaRPr lang="it-IT" dirty="0"/>
          </a:p>
        </p:txBody>
      </p:sp>
      <p:sp>
        <p:nvSpPr>
          <p:cNvPr id="4" name="Date Placeholder 3">
            <a:extLst>
              <a:ext uri="{FF2B5EF4-FFF2-40B4-BE49-F238E27FC236}">
                <a16:creationId xmlns:a16="http://schemas.microsoft.com/office/drawing/2014/main" id="{B816D7CD-4C39-1946-B180-4ECE0B7FFC52}"/>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7C563C64-6E7F-2E48-AB7F-7A22E2E030F5}"/>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012A1A0A-86DC-7F44-9069-072C364528B0}"/>
              </a:ext>
            </a:extLst>
          </p:cNvPr>
          <p:cNvSpPr>
            <a:spLocks noGrp="1"/>
          </p:cNvSpPr>
          <p:nvPr>
            <p:ph type="sldNum" sz="quarter" idx="12"/>
          </p:nvPr>
        </p:nvSpPr>
        <p:spPr/>
        <p:txBody>
          <a:bodyPr/>
          <a:lstStyle/>
          <a:p>
            <a:fld id="{6D22F896-40B5-4ADD-8801-0D06FADFA095}" type="slidenum">
              <a:rPr lang="en-US" smtClean="0"/>
              <a:t>10</a:t>
            </a:fld>
            <a:endParaRPr lang="en-US"/>
          </a:p>
        </p:txBody>
      </p:sp>
    </p:spTree>
    <p:extLst>
      <p:ext uri="{BB962C8B-B14F-4D97-AF65-F5344CB8AC3E}">
        <p14:creationId xmlns:p14="http://schemas.microsoft.com/office/powerpoint/2010/main" val="1191586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039A-F92E-D248-8873-D9582B5F188F}"/>
              </a:ext>
            </a:extLst>
          </p:cNvPr>
          <p:cNvSpPr>
            <a:spLocks noGrp="1"/>
          </p:cNvSpPr>
          <p:nvPr>
            <p:ph type="title"/>
          </p:nvPr>
        </p:nvSpPr>
        <p:spPr/>
        <p:txBody>
          <a:bodyPr/>
          <a:lstStyle/>
          <a:p>
            <a:r>
              <a:rPr lang="it-IT" dirty="0"/>
              <a:t>Quadro PROCEDURALE : IL cosiddetto processo «AVA» [1/2]</a:t>
            </a:r>
          </a:p>
        </p:txBody>
      </p:sp>
      <p:sp>
        <p:nvSpPr>
          <p:cNvPr id="3" name="Content Placeholder 2">
            <a:extLst>
              <a:ext uri="{FF2B5EF4-FFF2-40B4-BE49-F238E27FC236}">
                <a16:creationId xmlns:a16="http://schemas.microsoft.com/office/drawing/2014/main" id="{E6D17264-96FC-EE46-8E8E-3E8A6E060778}"/>
              </a:ext>
            </a:extLst>
          </p:cNvPr>
          <p:cNvSpPr>
            <a:spLocks noGrp="1"/>
          </p:cNvSpPr>
          <p:nvPr>
            <p:ph idx="1"/>
          </p:nvPr>
        </p:nvSpPr>
        <p:spPr/>
        <p:txBody>
          <a:bodyPr>
            <a:normAutofit fontScale="92500" lnSpcReduction="20000"/>
          </a:bodyPr>
          <a:lstStyle/>
          <a:p>
            <a:r>
              <a:rPr lang="it-IT" dirty="0"/>
              <a:t>L’ intero processo implicato dal complesso quadro normativo accennato è denominato </a:t>
            </a:r>
            <a:r>
              <a:rPr lang="it-IT" b="1" dirty="0"/>
              <a:t>«AVA» (Autovalutazione – Valutazione periodica – Accreditamento).</a:t>
            </a:r>
          </a:p>
          <a:p>
            <a:r>
              <a:rPr lang="it-IT" dirty="0"/>
              <a:t>Siamo alla sua versione 2, spesso indicata con «AVA 2», che ha introdotto correzioni al metodo di attribuzione dei «punteggi» basate sull’ esperienza accumulata dopo le prime valutazioni di Atenei effettuate con la sua prima versione, denominata semplicemente «AVA».</a:t>
            </a:r>
          </a:p>
          <a:p>
            <a:r>
              <a:rPr lang="it-IT" dirty="0"/>
              <a:t>I punteggi sono attribuiti a una gerarchia di parametri (</a:t>
            </a:r>
            <a:r>
              <a:rPr lang="it-IT" b="1" dirty="0"/>
              <a:t>Requisiti</a:t>
            </a:r>
            <a:r>
              <a:rPr lang="it-IT" dirty="0"/>
              <a:t>, articolati in </a:t>
            </a:r>
            <a:r>
              <a:rPr lang="it-IT" b="1" dirty="0"/>
              <a:t>Indicatori</a:t>
            </a:r>
            <a:r>
              <a:rPr lang="it-IT" dirty="0"/>
              <a:t>, a loro volta articolati in </a:t>
            </a:r>
            <a:r>
              <a:rPr lang="it-IT" b="1" dirty="0"/>
              <a:t>Punti di attenzione</a:t>
            </a:r>
            <a:r>
              <a:rPr lang="it-IT" dirty="0"/>
              <a:t>).</a:t>
            </a:r>
          </a:p>
          <a:p>
            <a:r>
              <a:rPr lang="it-IT" dirty="0"/>
              <a:t>La principale modifica in AVA2 è che si attribuiscono valori numerici a ogni parametro basati sulla media dei valori del parametri componenti, anziché - come avveniva in AVA «1» - il valore letterale (A, B, C, D) del parametro componente peggiore.</a:t>
            </a:r>
          </a:p>
          <a:p>
            <a:pPr marL="0" indent="0">
              <a:buNone/>
            </a:pPr>
            <a:endParaRPr lang="it-IT" dirty="0"/>
          </a:p>
          <a:p>
            <a:endParaRPr lang="it-IT" dirty="0"/>
          </a:p>
        </p:txBody>
      </p:sp>
      <p:sp>
        <p:nvSpPr>
          <p:cNvPr id="4" name="Date Placeholder 3">
            <a:extLst>
              <a:ext uri="{FF2B5EF4-FFF2-40B4-BE49-F238E27FC236}">
                <a16:creationId xmlns:a16="http://schemas.microsoft.com/office/drawing/2014/main" id="{B816D7CD-4C39-1946-B180-4ECE0B7FFC52}"/>
              </a:ext>
            </a:extLst>
          </p:cNvPr>
          <p:cNvSpPr>
            <a:spLocks noGrp="1"/>
          </p:cNvSpPr>
          <p:nvPr>
            <p:ph type="dt" sz="half" idx="10"/>
          </p:nvPr>
        </p:nvSpPr>
        <p:spPr/>
        <p:txBody>
          <a:bodyPr/>
          <a:lstStyle/>
          <a:p>
            <a:r>
              <a:rPr lang="it-IT" dirty="0"/>
              <a:t>04 Giugno 2019</a:t>
            </a:r>
            <a:endParaRPr lang="en-US" dirty="0"/>
          </a:p>
        </p:txBody>
      </p:sp>
      <p:sp>
        <p:nvSpPr>
          <p:cNvPr id="5" name="Footer Placeholder 4">
            <a:extLst>
              <a:ext uri="{FF2B5EF4-FFF2-40B4-BE49-F238E27FC236}">
                <a16:creationId xmlns:a16="http://schemas.microsoft.com/office/drawing/2014/main" id="{7C563C64-6E7F-2E48-AB7F-7A22E2E030F5}"/>
              </a:ext>
            </a:extLst>
          </p:cNvPr>
          <p:cNvSpPr>
            <a:spLocks noGrp="1"/>
          </p:cNvSpPr>
          <p:nvPr>
            <p:ph type="ftr" sz="quarter" idx="11"/>
          </p:nvPr>
        </p:nvSpPr>
        <p:spPr/>
        <p:txBody>
          <a:bodyPr/>
          <a:lstStyle/>
          <a:p>
            <a:r>
              <a:rPr lang="en-US" dirty="0"/>
              <a:t>Salvatore Costa</a:t>
            </a:r>
          </a:p>
        </p:txBody>
      </p:sp>
      <p:sp>
        <p:nvSpPr>
          <p:cNvPr id="6" name="Slide Number Placeholder 5">
            <a:extLst>
              <a:ext uri="{FF2B5EF4-FFF2-40B4-BE49-F238E27FC236}">
                <a16:creationId xmlns:a16="http://schemas.microsoft.com/office/drawing/2014/main" id="{012A1A0A-86DC-7F44-9069-072C364528B0}"/>
              </a:ext>
            </a:extLst>
          </p:cNvPr>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509983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039A-F92E-D248-8873-D9582B5F188F}"/>
              </a:ext>
            </a:extLst>
          </p:cNvPr>
          <p:cNvSpPr>
            <a:spLocks noGrp="1"/>
          </p:cNvSpPr>
          <p:nvPr>
            <p:ph type="title"/>
          </p:nvPr>
        </p:nvSpPr>
        <p:spPr/>
        <p:txBody>
          <a:bodyPr/>
          <a:lstStyle/>
          <a:p>
            <a:r>
              <a:rPr lang="it-IT" dirty="0"/>
              <a:t>Quadro PROCEDURALE: IL cosiddetto processo «AVA» [2/2]</a:t>
            </a:r>
          </a:p>
        </p:txBody>
      </p:sp>
      <p:sp>
        <p:nvSpPr>
          <p:cNvPr id="3" name="Content Placeholder 2">
            <a:extLst>
              <a:ext uri="{FF2B5EF4-FFF2-40B4-BE49-F238E27FC236}">
                <a16:creationId xmlns:a16="http://schemas.microsoft.com/office/drawing/2014/main" id="{E6D17264-96FC-EE46-8E8E-3E8A6E060778}"/>
              </a:ext>
            </a:extLst>
          </p:cNvPr>
          <p:cNvSpPr>
            <a:spLocks noGrp="1"/>
          </p:cNvSpPr>
          <p:nvPr>
            <p:ph idx="1"/>
          </p:nvPr>
        </p:nvSpPr>
        <p:spPr>
          <a:xfrm>
            <a:off x="1291079" y="2380128"/>
            <a:ext cx="4316345" cy="3160059"/>
          </a:xfrm>
        </p:spPr>
        <p:style>
          <a:lnRef idx="1">
            <a:schemeClr val="accent4"/>
          </a:lnRef>
          <a:fillRef idx="2">
            <a:schemeClr val="accent4"/>
          </a:fillRef>
          <a:effectRef idx="1">
            <a:schemeClr val="accent4"/>
          </a:effectRef>
          <a:fontRef idx="minor">
            <a:schemeClr val="dk1"/>
          </a:fontRef>
        </p:style>
        <p:txBody>
          <a:bodyPr>
            <a:normAutofit/>
          </a:bodyPr>
          <a:lstStyle/>
          <a:p>
            <a:pPr marL="0" indent="0" algn="ctr">
              <a:buNone/>
            </a:pPr>
            <a:r>
              <a:rPr lang="it-IT" sz="1900" dirty="0">
                <a:hlinkClick r:id="rId2"/>
              </a:rPr>
              <a:t>http://www.anvur.it/attivita/ava/accreditamento-periodico/linee-guida-per-laccreditamento-periodico/</a:t>
            </a:r>
            <a:endParaRPr lang="it-IT" sz="1900" dirty="0"/>
          </a:p>
          <a:p>
            <a:pPr marL="0" indent="0" algn="ctr">
              <a:buNone/>
            </a:pPr>
            <a:r>
              <a:rPr lang="it-IT" sz="1900" dirty="0"/>
              <a:t>Da questa pagina si scaricano il documento madre mostrato a destra, e i suoi 8 allegati, che descrivono uno per uno la pletora di parametri che le CEV devono valutare assegnando un punteggio.</a:t>
            </a:r>
          </a:p>
        </p:txBody>
      </p:sp>
      <p:sp>
        <p:nvSpPr>
          <p:cNvPr id="4" name="Date Placeholder 3">
            <a:extLst>
              <a:ext uri="{FF2B5EF4-FFF2-40B4-BE49-F238E27FC236}">
                <a16:creationId xmlns:a16="http://schemas.microsoft.com/office/drawing/2014/main" id="{B816D7CD-4C39-1946-B180-4ECE0B7FFC52}"/>
              </a:ext>
            </a:extLst>
          </p:cNvPr>
          <p:cNvSpPr>
            <a:spLocks noGrp="1"/>
          </p:cNvSpPr>
          <p:nvPr>
            <p:ph type="dt" sz="half" idx="10"/>
          </p:nvPr>
        </p:nvSpPr>
        <p:spPr/>
        <p:txBody>
          <a:bodyPr/>
          <a:lstStyle/>
          <a:p>
            <a:r>
              <a:rPr lang="it-IT" dirty="0"/>
              <a:t>04 Giugno 2019</a:t>
            </a:r>
            <a:endParaRPr lang="en-US" dirty="0"/>
          </a:p>
        </p:txBody>
      </p:sp>
      <p:sp>
        <p:nvSpPr>
          <p:cNvPr id="5" name="Footer Placeholder 4">
            <a:extLst>
              <a:ext uri="{FF2B5EF4-FFF2-40B4-BE49-F238E27FC236}">
                <a16:creationId xmlns:a16="http://schemas.microsoft.com/office/drawing/2014/main" id="{7C563C64-6E7F-2E48-AB7F-7A22E2E030F5}"/>
              </a:ext>
            </a:extLst>
          </p:cNvPr>
          <p:cNvSpPr>
            <a:spLocks noGrp="1"/>
          </p:cNvSpPr>
          <p:nvPr>
            <p:ph type="ftr" sz="quarter" idx="11"/>
          </p:nvPr>
        </p:nvSpPr>
        <p:spPr/>
        <p:txBody>
          <a:bodyPr/>
          <a:lstStyle/>
          <a:p>
            <a:r>
              <a:rPr lang="en-US" dirty="0"/>
              <a:t>Salvatore Costa</a:t>
            </a:r>
          </a:p>
        </p:txBody>
      </p:sp>
      <p:sp>
        <p:nvSpPr>
          <p:cNvPr id="6" name="Slide Number Placeholder 5">
            <a:extLst>
              <a:ext uri="{FF2B5EF4-FFF2-40B4-BE49-F238E27FC236}">
                <a16:creationId xmlns:a16="http://schemas.microsoft.com/office/drawing/2014/main" id="{012A1A0A-86DC-7F44-9069-072C364528B0}"/>
              </a:ext>
            </a:extLst>
          </p:cNvPr>
          <p:cNvSpPr>
            <a:spLocks noGrp="1"/>
          </p:cNvSpPr>
          <p:nvPr>
            <p:ph type="sldNum" sz="quarter" idx="12"/>
          </p:nvPr>
        </p:nvSpPr>
        <p:spPr/>
        <p:txBody>
          <a:bodyPr/>
          <a:lstStyle/>
          <a:p>
            <a:fld id="{6D22F896-40B5-4ADD-8801-0D06FADFA095}" type="slidenum">
              <a:rPr lang="en-US" smtClean="0"/>
              <a:t>12</a:t>
            </a:fld>
            <a:endParaRPr lang="en-US" dirty="0"/>
          </a:p>
        </p:txBody>
      </p:sp>
      <p:pic>
        <p:nvPicPr>
          <p:cNvPr id="8" name="Picture 7">
            <a:extLst>
              <a:ext uri="{FF2B5EF4-FFF2-40B4-BE49-F238E27FC236}">
                <a16:creationId xmlns:a16="http://schemas.microsoft.com/office/drawing/2014/main" id="{E44A8F25-6070-6440-B4F1-218356E0A01F}"/>
              </a:ext>
            </a:extLst>
          </p:cNvPr>
          <p:cNvPicPr>
            <a:picLocks noChangeAspect="1"/>
          </p:cNvPicPr>
          <p:nvPr/>
        </p:nvPicPr>
        <p:blipFill>
          <a:blip r:embed="rId3"/>
          <a:stretch>
            <a:fillRect/>
          </a:stretch>
        </p:blipFill>
        <p:spPr>
          <a:xfrm>
            <a:off x="6096001" y="2000410"/>
            <a:ext cx="4958852" cy="4037319"/>
          </a:xfrm>
          <a:prstGeom prst="rect">
            <a:avLst/>
          </a:prstGeom>
        </p:spPr>
      </p:pic>
      <p:sp>
        <p:nvSpPr>
          <p:cNvPr id="10" name="Action Button: Return 9">
            <a:hlinkClick r:id="rId4" action="ppaction://hlinksldjump" highlightClick="1"/>
            <a:extLst>
              <a:ext uri="{FF2B5EF4-FFF2-40B4-BE49-F238E27FC236}">
                <a16:creationId xmlns:a16="http://schemas.microsoft.com/office/drawing/2014/main" id="{CE3D6744-77CA-BB46-85D1-02279065FE62}"/>
              </a:ext>
            </a:extLst>
          </p:cNvPr>
          <p:cNvSpPr/>
          <p:nvPr/>
        </p:nvSpPr>
        <p:spPr>
          <a:xfrm>
            <a:off x="11646569" y="6238817"/>
            <a:ext cx="385011" cy="48683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18589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3C634-8159-8C4C-8298-8FF5A032BA15}"/>
              </a:ext>
            </a:extLst>
          </p:cNvPr>
          <p:cNvSpPr>
            <a:spLocks noGrp="1"/>
          </p:cNvSpPr>
          <p:nvPr>
            <p:ph type="title"/>
          </p:nvPr>
        </p:nvSpPr>
        <p:spPr/>
        <p:txBody>
          <a:bodyPr/>
          <a:lstStyle/>
          <a:p>
            <a:r>
              <a:rPr lang="it-IT" dirty="0"/>
              <a:t>Valutazione di </a:t>
            </a:r>
            <a:r>
              <a:rPr lang="it-IT" dirty="0" err="1"/>
              <a:t>unict</a:t>
            </a:r>
            <a:endParaRPr lang="it-IT" dirty="0"/>
          </a:p>
        </p:txBody>
      </p:sp>
      <p:sp>
        <p:nvSpPr>
          <p:cNvPr id="3" name="Content Placeholder 2">
            <a:extLst>
              <a:ext uri="{FF2B5EF4-FFF2-40B4-BE49-F238E27FC236}">
                <a16:creationId xmlns:a16="http://schemas.microsoft.com/office/drawing/2014/main" id="{4904086A-8646-0242-9DC6-3BD0A651F0DE}"/>
              </a:ext>
            </a:extLst>
          </p:cNvPr>
          <p:cNvSpPr>
            <a:spLocks noGrp="1"/>
          </p:cNvSpPr>
          <p:nvPr>
            <p:ph idx="1"/>
          </p:nvPr>
        </p:nvSpPr>
        <p:spPr>
          <a:xfrm>
            <a:off x="1451579" y="2015732"/>
            <a:ext cx="9603275" cy="3988026"/>
          </a:xfrm>
        </p:spPr>
        <p:txBody>
          <a:bodyPr>
            <a:normAutofit fontScale="70000" lnSpcReduction="20000"/>
          </a:bodyPr>
          <a:lstStyle/>
          <a:p>
            <a:pPr marL="0" indent="0">
              <a:buNone/>
            </a:pPr>
            <a:r>
              <a:rPr lang="it-IT" dirty="0"/>
              <a:t>Uno per uno, ANVUR sta valutando tutti gli Atenei mediante CEV designate di volta in volta. Il progresso di questo processo si può vedere nel sito </a:t>
            </a:r>
            <a:r>
              <a:rPr lang="it-IT" dirty="0">
                <a:hlinkClick r:id="rId2"/>
              </a:rPr>
              <a:t>www.anvur.it</a:t>
            </a:r>
            <a:r>
              <a:rPr lang="it-IT" dirty="0"/>
              <a:t> .</a:t>
            </a:r>
          </a:p>
          <a:p>
            <a:pPr marL="0" indent="0">
              <a:buNone/>
            </a:pPr>
            <a:r>
              <a:rPr lang="it-IT" dirty="0"/>
              <a:t>La valutazione di </a:t>
            </a:r>
            <a:r>
              <a:rPr lang="it-IT" dirty="0" err="1"/>
              <a:t>UniCT</a:t>
            </a:r>
            <a:r>
              <a:rPr lang="it-IT" dirty="0"/>
              <a:t> è prevista nella prima parte del 2020, con la seguente tempistica:</a:t>
            </a:r>
          </a:p>
          <a:p>
            <a:r>
              <a:rPr lang="it-IT" dirty="0"/>
              <a:t>In Settembre 2019 l’ ANVUR deciderà quali </a:t>
            </a:r>
            <a:r>
              <a:rPr lang="it-IT" dirty="0" err="1"/>
              <a:t>Dip</a:t>
            </a:r>
            <a:r>
              <a:rPr lang="it-IT" dirty="0"/>
              <a:t>. e quali </a:t>
            </a:r>
            <a:r>
              <a:rPr lang="it-IT" dirty="0" err="1"/>
              <a:t>CdS</a:t>
            </a:r>
            <a:r>
              <a:rPr lang="it-IT" dirty="0"/>
              <a:t> saranno oggetto di esame approfondito</a:t>
            </a:r>
          </a:p>
          <a:p>
            <a:r>
              <a:rPr lang="it-IT" dirty="0"/>
              <a:t>Da quel momento i </a:t>
            </a:r>
            <a:r>
              <a:rPr lang="it-IT" dirty="0" err="1"/>
              <a:t>Dip</a:t>
            </a:r>
            <a:r>
              <a:rPr lang="it-IT" dirty="0"/>
              <a:t>/</a:t>
            </a:r>
            <a:r>
              <a:rPr lang="it-IT" dirty="0" err="1"/>
              <a:t>CdS</a:t>
            </a:r>
            <a:r>
              <a:rPr lang="it-IT" dirty="0"/>
              <a:t> scelti dovrebbero preparare una serie di documenti da mettere a disposizione della CEV che effettuerà la valutazione. Hanno tempo fino a Gennaio 2020.</a:t>
            </a:r>
          </a:p>
          <a:p>
            <a:r>
              <a:rPr lang="it-IT" dirty="0"/>
              <a:t>In Gennaio 2020 verrà nominata la CEV, che subito dovrà avere accesso ai documenti. Se i documenti non sono già predisposti, li richiederà e dovranno essere sottoposti subito.</a:t>
            </a:r>
          </a:p>
          <a:p>
            <a:r>
              <a:rPr lang="it-IT" dirty="0"/>
              <a:t>La CEV ha un mese di tempo per esaminare «a distanza» i documenti, abbozzare un giudizio sulla base di essi e predisporre una serie di domande/azioni che farà durante la visita in loco, prevista per Marzo 2020. </a:t>
            </a:r>
          </a:p>
          <a:p>
            <a:r>
              <a:rPr lang="it-IT" dirty="0"/>
              <a:t>Relazione preliminare della CEV entro 2 mesi dalla visita </a:t>
            </a:r>
            <a:r>
              <a:rPr lang="it-IT" dirty="0">
                <a:sym typeface="Wingdings" pitchFamily="2" charset="2"/>
              </a:rPr>
              <a:t> V</a:t>
            </a:r>
            <a:r>
              <a:rPr lang="it-IT" dirty="0"/>
              <a:t>iene inviata all’ Ateneo </a:t>
            </a:r>
            <a:r>
              <a:rPr lang="it-IT" dirty="0">
                <a:sym typeface="Wingdings" pitchFamily="2" charset="2"/>
              </a:rPr>
              <a:t> C</a:t>
            </a:r>
            <a:r>
              <a:rPr lang="it-IT" dirty="0"/>
              <a:t>ontrodeduzioni dell’ Ateneo entro 1 mese </a:t>
            </a:r>
            <a:r>
              <a:rPr lang="it-IT" dirty="0">
                <a:sym typeface="Wingdings" pitchFamily="2" charset="2"/>
              </a:rPr>
              <a:t> R</a:t>
            </a:r>
            <a:r>
              <a:rPr lang="it-IT" dirty="0"/>
              <a:t>elazione finale della CEV all’ ANVUR entro 1 mese </a:t>
            </a:r>
            <a:r>
              <a:rPr lang="it-IT" dirty="0">
                <a:sym typeface="Wingdings" pitchFamily="2" charset="2"/>
              </a:rPr>
              <a:t> E</a:t>
            </a:r>
            <a:r>
              <a:rPr lang="it-IT" dirty="0"/>
              <a:t>missione RAPPORTO PUBBLICO da parte dell’ ANVUR entro 45 giorni </a:t>
            </a:r>
            <a:r>
              <a:rPr lang="it-IT" dirty="0">
                <a:sym typeface="Wingdings" pitchFamily="2" charset="2"/>
              </a:rPr>
              <a:t> </a:t>
            </a:r>
            <a:r>
              <a:rPr lang="it-IT" b="1" dirty="0">
                <a:sym typeface="Wingdings" pitchFamily="2" charset="2"/>
              </a:rPr>
              <a:t>In totale ~5 mesi dalla visita in loco, arriviamo cioè a Agosto 2020.</a:t>
            </a:r>
            <a:endParaRPr lang="it-IT" b="1" dirty="0"/>
          </a:p>
          <a:p>
            <a:endParaRPr lang="it-IT" dirty="0"/>
          </a:p>
        </p:txBody>
      </p:sp>
      <p:sp>
        <p:nvSpPr>
          <p:cNvPr id="4" name="Date Placeholder 3">
            <a:extLst>
              <a:ext uri="{FF2B5EF4-FFF2-40B4-BE49-F238E27FC236}">
                <a16:creationId xmlns:a16="http://schemas.microsoft.com/office/drawing/2014/main" id="{73C676F3-2545-8849-BCB2-F0F7CD68DC24}"/>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AD19EB69-D57B-164C-9149-B503817A9E34}"/>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F9C5E7FC-453C-1E43-A576-7EDFD67156C9}"/>
              </a:ext>
            </a:extLst>
          </p:cNvPr>
          <p:cNvSpPr>
            <a:spLocks noGrp="1"/>
          </p:cNvSpPr>
          <p:nvPr>
            <p:ph type="sldNum" sz="quarter" idx="12"/>
          </p:nvPr>
        </p:nvSpPr>
        <p:spPr/>
        <p:txBody>
          <a:bodyPr/>
          <a:lstStyle/>
          <a:p>
            <a:fld id="{6D22F896-40B5-4ADD-8801-0D06FADFA095}" type="slidenum">
              <a:rPr lang="en-US" smtClean="0"/>
              <a:t>13</a:t>
            </a:fld>
            <a:endParaRPr lang="en-US"/>
          </a:p>
        </p:txBody>
      </p:sp>
    </p:spTree>
    <p:extLst>
      <p:ext uri="{BB962C8B-B14F-4D97-AF65-F5344CB8AC3E}">
        <p14:creationId xmlns:p14="http://schemas.microsoft.com/office/powerpoint/2010/main" val="2457449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5CD89-C5B3-8F44-A3DF-46D0282ECB67}"/>
              </a:ext>
            </a:extLst>
          </p:cNvPr>
          <p:cNvSpPr>
            <a:spLocks noGrp="1"/>
          </p:cNvSpPr>
          <p:nvPr>
            <p:ph type="title"/>
          </p:nvPr>
        </p:nvSpPr>
        <p:spPr/>
        <p:txBody>
          <a:bodyPr/>
          <a:lstStyle/>
          <a:p>
            <a:r>
              <a:rPr lang="en-US" dirty="0" err="1"/>
              <a:t>sommario</a:t>
            </a:r>
            <a:endParaRPr lang="en-US" dirty="0"/>
          </a:p>
        </p:txBody>
      </p:sp>
      <p:graphicFrame>
        <p:nvGraphicFramePr>
          <p:cNvPr id="4" name="Content Placeholder 3">
            <a:extLst>
              <a:ext uri="{FF2B5EF4-FFF2-40B4-BE49-F238E27FC236}">
                <a16:creationId xmlns:a16="http://schemas.microsoft.com/office/drawing/2014/main" id="{285F9E6E-7777-9545-A712-C59DEE8D3F12}"/>
              </a:ext>
            </a:extLst>
          </p:cNvPr>
          <p:cNvGraphicFramePr>
            <a:graphicFrameLocks noGrp="1"/>
          </p:cNvGraphicFramePr>
          <p:nvPr>
            <p:ph idx="1"/>
            <p:extLst>
              <p:ext uri="{D42A27DB-BD31-4B8C-83A1-F6EECF244321}">
                <p14:modId xmlns:p14="http://schemas.microsoft.com/office/powerpoint/2010/main" val="757736435"/>
              </p:ext>
            </p:extLst>
          </p:nvPr>
        </p:nvGraphicFramePr>
        <p:xfrm>
          <a:off x="1451579" y="2015732"/>
          <a:ext cx="9603275" cy="3450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1345E6D7-10FA-9F4F-BA5E-CCF59C8C003A}"/>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794B238C-FC70-4348-830E-97F49AA5D542}"/>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A187DF4C-B68D-1744-A2F3-EA2FCB801744}"/>
              </a:ext>
            </a:extLst>
          </p:cNvPr>
          <p:cNvSpPr>
            <a:spLocks noGrp="1"/>
          </p:cNvSpPr>
          <p:nvPr>
            <p:ph type="sldNum" sz="quarter" idx="12"/>
          </p:nvPr>
        </p:nvSpPr>
        <p:spPr/>
        <p:txBody>
          <a:bodyPr/>
          <a:lstStyle/>
          <a:p>
            <a:fld id="{6D22F896-40B5-4ADD-8801-0D06FADFA095}" type="slidenum">
              <a:rPr lang="en-US" smtClean="0"/>
              <a:t>14</a:t>
            </a:fld>
            <a:endParaRPr lang="en-US"/>
          </a:p>
        </p:txBody>
      </p:sp>
    </p:spTree>
    <p:extLst>
      <p:ext uri="{BB962C8B-B14F-4D97-AF65-F5344CB8AC3E}">
        <p14:creationId xmlns:p14="http://schemas.microsoft.com/office/powerpoint/2010/main" val="970605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039A-F92E-D248-8873-D9582B5F188F}"/>
              </a:ext>
            </a:extLst>
          </p:cNvPr>
          <p:cNvSpPr>
            <a:spLocks noGrp="1"/>
          </p:cNvSpPr>
          <p:nvPr>
            <p:ph type="title"/>
          </p:nvPr>
        </p:nvSpPr>
        <p:spPr/>
        <p:txBody>
          <a:bodyPr/>
          <a:lstStyle/>
          <a:p>
            <a:r>
              <a:rPr lang="it-IT" dirty="0"/>
              <a:t>Sistema di </a:t>
            </a:r>
            <a:r>
              <a:rPr lang="it-IT" dirty="0" err="1"/>
              <a:t>aq</a:t>
            </a:r>
            <a:r>
              <a:rPr lang="it-IT" dirty="0"/>
              <a:t> @</a:t>
            </a:r>
            <a:r>
              <a:rPr lang="it-IT" dirty="0" err="1"/>
              <a:t>uniCT</a:t>
            </a:r>
            <a:r>
              <a:rPr lang="it-IT" dirty="0"/>
              <a:t>: PROGRAMMAZIONE</a:t>
            </a:r>
          </a:p>
        </p:txBody>
      </p:sp>
      <p:sp>
        <p:nvSpPr>
          <p:cNvPr id="3" name="Content Placeholder 2">
            <a:extLst>
              <a:ext uri="{FF2B5EF4-FFF2-40B4-BE49-F238E27FC236}">
                <a16:creationId xmlns:a16="http://schemas.microsoft.com/office/drawing/2014/main" id="{E6D17264-96FC-EE46-8E8E-3E8A6E060778}"/>
              </a:ext>
            </a:extLst>
          </p:cNvPr>
          <p:cNvSpPr>
            <a:spLocks noGrp="1"/>
          </p:cNvSpPr>
          <p:nvPr>
            <p:ph idx="1"/>
          </p:nvPr>
        </p:nvSpPr>
        <p:spPr/>
        <p:txBody>
          <a:bodyPr>
            <a:normAutofit fontScale="55000" lnSpcReduction="20000"/>
          </a:bodyPr>
          <a:lstStyle/>
          <a:p>
            <a:r>
              <a:rPr lang="it-IT" sz="2800" dirty="0"/>
              <a:t>La </a:t>
            </a:r>
            <a:r>
              <a:rPr lang="it-IT" sz="2800" b="1" i="1" dirty="0"/>
              <a:t>programmazione</a:t>
            </a:r>
            <a:r>
              <a:rPr lang="it-IT" sz="2800" dirty="0"/>
              <a:t> è «declinata» nei piani strategici di Ateneo.</a:t>
            </a:r>
          </a:p>
          <a:p>
            <a:r>
              <a:rPr lang="it-IT" sz="2800" dirty="0"/>
              <a:t>I più recenti:</a:t>
            </a:r>
          </a:p>
          <a:p>
            <a:pPr lvl="1">
              <a:buFont typeface="Wingdings" pitchFamily="2" charset="2"/>
              <a:buChar char="ü"/>
            </a:pPr>
            <a:r>
              <a:rPr lang="it-IT" sz="2600" dirty="0"/>
              <a:t>Piano strategico 2013-2019 [</a:t>
            </a:r>
            <a:r>
              <a:rPr lang="it-IT" sz="2600" dirty="0" err="1">
                <a:hlinkClick r:id="rId2"/>
              </a:rPr>
              <a:t>https</a:t>
            </a:r>
            <a:r>
              <a:rPr lang="it-IT" sz="2600" dirty="0">
                <a:hlinkClick r:id="rId2"/>
              </a:rPr>
              <a:t>://</a:t>
            </a:r>
            <a:r>
              <a:rPr lang="it-IT" sz="2600" dirty="0" err="1">
                <a:hlinkClick r:id="rId2"/>
              </a:rPr>
              <a:t>www.unict.it</a:t>
            </a:r>
            <a:r>
              <a:rPr lang="it-IT" sz="2600" dirty="0">
                <a:hlinkClick r:id="rId2"/>
              </a:rPr>
              <a:t>/</a:t>
            </a:r>
            <a:r>
              <a:rPr lang="it-IT" sz="2600" dirty="0" err="1">
                <a:hlinkClick r:id="rId2"/>
              </a:rPr>
              <a:t>sites</a:t>
            </a:r>
            <a:r>
              <a:rPr lang="it-IT" sz="2600" dirty="0">
                <a:hlinkClick r:id="rId2"/>
              </a:rPr>
              <a:t>/default/</a:t>
            </a:r>
            <a:r>
              <a:rPr lang="it-IT" sz="2600" dirty="0" err="1">
                <a:hlinkClick r:id="rId2"/>
              </a:rPr>
              <a:t>files</a:t>
            </a:r>
            <a:r>
              <a:rPr lang="it-IT" sz="2600" dirty="0">
                <a:hlinkClick r:id="rId2"/>
              </a:rPr>
              <a:t>/</a:t>
            </a:r>
            <a:r>
              <a:rPr lang="it-IT" sz="2600" dirty="0" err="1">
                <a:hlinkClick r:id="rId2"/>
              </a:rPr>
              <a:t>files</a:t>
            </a:r>
            <a:r>
              <a:rPr lang="it-IT" sz="2600" dirty="0">
                <a:hlinkClick r:id="rId2"/>
              </a:rPr>
              <a:t>/0_PianoStrategico(tutto).pdf</a:t>
            </a:r>
            <a:r>
              <a:rPr lang="it-IT" sz="2600" dirty="0"/>
              <a:t>]</a:t>
            </a:r>
          </a:p>
          <a:p>
            <a:pPr lvl="2">
              <a:buFont typeface="Wingdings" pitchFamily="2" charset="2"/>
              <a:buChar char="ü"/>
            </a:pPr>
            <a:r>
              <a:rPr lang="it-IT" sz="2400" dirty="0"/>
              <a:t>Nota di aggiornamento del 2016 [</a:t>
            </a:r>
            <a:r>
              <a:rPr lang="it-IT" sz="2400" dirty="0" err="1">
                <a:hlinkClick r:id="rId3"/>
              </a:rPr>
              <a:t>https</a:t>
            </a:r>
            <a:r>
              <a:rPr lang="it-IT" sz="2400" dirty="0">
                <a:hlinkClick r:id="rId3"/>
              </a:rPr>
              <a:t>://</a:t>
            </a:r>
            <a:r>
              <a:rPr lang="it-IT" sz="2400" dirty="0" err="1">
                <a:hlinkClick r:id="rId3"/>
              </a:rPr>
              <a:t>www.unict.it</a:t>
            </a:r>
            <a:r>
              <a:rPr lang="it-IT" sz="2400" dirty="0">
                <a:hlinkClick r:id="rId3"/>
              </a:rPr>
              <a:t>/</a:t>
            </a:r>
            <a:r>
              <a:rPr lang="it-IT" sz="2400" dirty="0" err="1">
                <a:hlinkClick r:id="rId3"/>
              </a:rPr>
              <a:t>sites</a:t>
            </a:r>
            <a:r>
              <a:rPr lang="it-IT" sz="2400" dirty="0">
                <a:hlinkClick r:id="rId3"/>
              </a:rPr>
              <a:t>/default/</a:t>
            </a:r>
            <a:r>
              <a:rPr lang="it-IT" sz="2400" dirty="0" err="1">
                <a:hlinkClick r:id="rId3"/>
              </a:rPr>
              <a:t>files</a:t>
            </a:r>
            <a:r>
              <a:rPr lang="it-IT" sz="2400" dirty="0">
                <a:hlinkClick r:id="rId3"/>
              </a:rPr>
              <a:t>/</a:t>
            </a:r>
            <a:r>
              <a:rPr lang="it-IT" sz="2400" dirty="0" err="1">
                <a:hlinkClick r:id="rId3"/>
              </a:rPr>
              <a:t>files</a:t>
            </a:r>
            <a:r>
              <a:rPr lang="it-IT" sz="2400" dirty="0">
                <a:hlinkClick r:id="rId3"/>
              </a:rPr>
              <a:t>/Piano%20strategico_Aggiornamento%202016%5B1%5D(1).pdf</a:t>
            </a:r>
            <a:r>
              <a:rPr lang="it-IT" sz="2400" dirty="0"/>
              <a:t>]</a:t>
            </a:r>
          </a:p>
          <a:p>
            <a:pPr lvl="1">
              <a:buFont typeface="Wingdings" pitchFamily="2" charset="2"/>
              <a:buChar char="ü"/>
            </a:pPr>
            <a:r>
              <a:rPr lang="it-IT" sz="2600" dirty="0"/>
              <a:t>Piano strategico 2019-2021 [</a:t>
            </a:r>
            <a:r>
              <a:rPr lang="it-IT" sz="2600" dirty="0" err="1">
                <a:hlinkClick r:id="rId4"/>
              </a:rPr>
              <a:t>https</a:t>
            </a:r>
            <a:r>
              <a:rPr lang="it-IT" sz="2600" dirty="0">
                <a:hlinkClick r:id="rId4"/>
              </a:rPr>
              <a:t>://</a:t>
            </a:r>
            <a:r>
              <a:rPr lang="it-IT" sz="2600" dirty="0" err="1">
                <a:hlinkClick r:id="rId4"/>
              </a:rPr>
              <a:t>www.unict.it</a:t>
            </a:r>
            <a:r>
              <a:rPr lang="it-IT" sz="2600" dirty="0">
                <a:hlinkClick r:id="rId4"/>
              </a:rPr>
              <a:t>/</a:t>
            </a:r>
            <a:r>
              <a:rPr lang="it-IT" sz="2600" dirty="0" err="1">
                <a:hlinkClick r:id="rId4"/>
              </a:rPr>
              <a:t>sites</a:t>
            </a:r>
            <a:r>
              <a:rPr lang="it-IT" sz="2600" dirty="0">
                <a:hlinkClick r:id="rId4"/>
              </a:rPr>
              <a:t>/default/</a:t>
            </a:r>
            <a:r>
              <a:rPr lang="it-IT" sz="2600" dirty="0" err="1">
                <a:hlinkClick r:id="rId4"/>
              </a:rPr>
              <a:t>files</a:t>
            </a:r>
            <a:r>
              <a:rPr lang="it-IT" sz="2600" dirty="0">
                <a:hlinkClick r:id="rId4"/>
              </a:rPr>
              <a:t>/</a:t>
            </a:r>
            <a:r>
              <a:rPr lang="it-IT" sz="2600" dirty="0" err="1">
                <a:hlinkClick r:id="rId4"/>
              </a:rPr>
              <a:t>files</a:t>
            </a:r>
            <a:r>
              <a:rPr lang="it-IT" sz="2600" dirty="0">
                <a:hlinkClick r:id="rId4"/>
              </a:rPr>
              <a:t>/00_PianoStrategico2019-21_APPROVATO-OOAA.pdf</a:t>
            </a:r>
            <a:r>
              <a:rPr lang="it-IT" sz="2600" dirty="0"/>
              <a:t>]</a:t>
            </a:r>
          </a:p>
          <a:p>
            <a:r>
              <a:rPr lang="it-IT" sz="2800" dirty="0"/>
              <a:t>I Dipartimenti adottano </a:t>
            </a:r>
            <a:r>
              <a:rPr lang="it-IT" sz="2800" b="1" dirty="0"/>
              <a:t>propri piani strategici triennali</a:t>
            </a:r>
            <a:r>
              <a:rPr lang="it-IT" sz="2800" dirty="0"/>
              <a:t>, in armonia con quello di Ateneo:</a:t>
            </a:r>
          </a:p>
          <a:p>
            <a:r>
              <a:rPr lang="it-IT" sz="2800" dirty="0"/>
              <a:t>Il Piano strategico 2019-2021del DFA è stato approvato in Consiglio il 21 Maggio 2019 e è reperibile sul sito web DFA, o mediante questo link diretto:</a:t>
            </a:r>
          </a:p>
          <a:p>
            <a:pPr lvl="1">
              <a:buFont typeface="Wingdings" pitchFamily="2" charset="2"/>
              <a:buChar char="Ø"/>
            </a:pPr>
            <a:r>
              <a:rPr lang="it-IT" sz="2600" dirty="0"/>
              <a:t> </a:t>
            </a:r>
            <a:r>
              <a:rPr lang="it-IT" sz="2600" dirty="0">
                <a:hlinkClick r:id="rId5"/>
              </a:rPr>
              <a:t>http://www.dfa.unict.it/sites/default/files/documenti_sito/Piano%20Strategico%20DFA%202019-2021.pdf</a:t>
            </a:r>
            <a:endParaRPr lang="it-IT" sz="2600" dirty="0"/>
          </a:p>
        </p:txBody>
      </p:sp>
      <p:sp>
        <p:nvSpPr>
          <p:cNvPr id="4" name="Date Placeholder 3">
            <a:extLst>
              <a:ext uri="{FF2B5EF4-FFF2-40B4-BE49-F238E27FC236}">
                <a16:creationId xmlns:a16="http://schemas.microsoft.com/office/drawing/2014/main" id="{B816D7CD-4C39-1946-B180-4ECE0B7FFC52}"/>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7C563C64-6E7F-2E48-AB7F-7A22E2E030F5}"/>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012A1A0A-86DC-7F44-9069-072C364528B0}"/>
              </a:ext>
            </a:extLst>
          </p:cNvPr>
          <p:cNvSpPr>
            <a:spLocks noGrp="1"/>
          </p:cNvSpPr>
          <p:nvPr>
            <p:ph type="sldNum" sz="quarter" idx="12"/>
          </p:nvPr>
        </p:nvSpPr>
        <p:spPr/>
        <p:txBody>
          <a:bodyPr/>
          <a:lstStyle/>
          <a:p>
            <a:fld id="{6D22F896-40B5-4ADD-8801-0D06FADFA095}" type="slidenum">
              <a:rPr lang="en-US" smtClean="0"/>
              <a:t>15</a:t>
            </a:fld>
            <a:endParaRPr lang="en-US"/>
          </a:p>
        </p:txBody>
      </p:sp>
    </p:spTree>
    <p:extLst>
      <p:ext uri="{BB962C8B-B14F-4D97-AF65-F5344CB8AC3E}">
        <p14:creationId xmlns:p14="http://schemas.microsoft.com/office/powerpoint/2010/main" val="1181106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039A-F92E-D248-8873-D9582B5F188F}"/>
              </a:ext>
            </a:extLst>
          </p:cNvPr>
          <p:cNvSpPr>
            <a:spLocks noGrp="1"/>
          </p:cNvSpPr>
          <p:nvPr>
            <p:ph type="title"/>
          </p:nvPr>
        </p:nvSpPr>
        <p:spPr/>
        <p:txBody>
          <a:bodyPr/>
          <a:lstStyle/>
          <a:p>
            <a:r>
              <a:rPr lang="it-IT" dirty="0"/>
              <a:t>Sistema di </a:t>
            </a:r>
            <a:r>
              <a:rPr lang="it-IT" dirty="0" err="1"/>
              <a:t>aq</a:t>
            </a:r>
            <a:r>
              <a:rPr lang="it-IT" dirty="0"/>
              <a:t> @</a:t>
            </a:r>
            <a:r>
              <a:rPr lang="it-IT" dirty="0" err="1"/>
              <a:t>uniCT</a:t>
            </a:r>
            <a:r>
              <a:rPr lang="it-IT" dirty="0"/>
              <a:t>: Pagine web dedicate</a:t>
            </a:r>
          </a:p>
        </p:txBody>
      </p:sp>
      <p:sp>
        <p:nvSpPr>
          <p:cNvPr id="3" name="Content Placeholder 2">
            <a:extLst>
              <a:ext uri="{FF2B5EF4-FFF2-40B4-BE49-F238E27FC236}">
                <a16:creationId xmlns:a16="http://schemas.microsoft.com/office/drawing/2014/main" id="{E6D17264-96FC-EE46-8E8E-3E8A6E060778}"/>
              </a:ext>
            </a:extLst>
          </p:cNvPr>
          <p:cNvSpPr>
            <a:spLocks noGrp="1"/>
          </p:cNvSpPr>
          <p:nvPr>
            <p:ph idx="1"/>
          </p:nvPr>
        </p:nvSpPr>
        <p:spPr>
          <a:xfrm>
            <a:off x="1291079" y="2380129"/>
            <a:ext cx="2850615" cy="2837330"/>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0" indent="0" algn="ctr">
              <a:buNone/>
            </a:pPr>
            <a:r>
              <a:rPr lang="it-IT" sz="2800" dirty="0">
                <a:hlinkClick r:id="rId2"/>
              </a:rPr>
              <a:t>www.unict.it</a:t>
            </a:r>
            <a:r>
              <a:rPr lang="it-IT" sz="2800" dirty="0"/>
              <a:t> </a:t>
            </a:r>
          </a:p>
          <a:p>
            <a:pPr marL="0" indent="0" algn="ctr">
              <a:buNone/>
            </a:pPr>
            <a:r>
              <a:rPr lang="it-IT" sz="2800" dirty="0">
                <a:sym typeface="Wingdings" pitchFamily="2" charset="2"/>
              </a:rPr>
              <a:t> </a:t>
            </a:r>
          </a:p>
          <a:p>
            <a:pPr marL="0" indent="0" algn="ctr">
              <a:buNone/>
            </a:pPr>
            <a:r>
              <a:rPr lang="it-IT" sz="2800" dirty="0">
                <a:sym typeface="Wingdings" pitchFamily="2" charset="2"/>
              </a:rPr>
              <a:t>(</a:t>
            </a:r>
            <a:r>
              <a:rPr lang="it-IT" sz="2800" dirty="0" err="1">
                <a:sym typeface="Wingdings" pitchFamily="2" charset="2"/>
              </a:rPr>
              <a:t>links</a:t>
            </a:r>
            <a:r>
              <a:rPr lang="it-IT" sz="2800" dirty="0">
                <a:sym typeface="Wingdings" pitchFamily="2" charset="2"/>
              </a:rPr>
              <a:t> nel </a:t>
            </a:r>
            <a:r>
              <a:rPr lang="it-IT" sz="2800" i="1" dirty="0" err="1">
                <a:sym typeface="Wingdings" pitchFamily="2" charset="2"/>
              </a:rPr>
              <a:t>footer</a:t>
            </a:r>
            <a:r>
              <a:rPr lang="it-IT" sz="2800" dirty="0">
                <a:sym typeface="Wingdings" pitchFamily="2" charset="2"/>
              </a:rPr>
              <a:t>) </a:t>
            </a:r>
          </a:p>
          <a:p>
            <a:pPr marL="0" indent="0" algn="ctr">
              <a:buNone/>
            </a:pPr>
            <a:r>
              <a:rPr lang="it-IT" sz="2800" dirty="0">
                <a:sym typeface="Wingdings" pitchFamily="2" charset="2"/>
              </a:rPr>
              <a:t> </a:t>
            </a:r>
          </a:p>
          <a:p>
            <a:pPr marL="0" indent="0" algn="ctr">
              <a:buNone/>
            </a:pPr>
            <a:r>
              <a:rPr lang="it-IT" sz="1900" dirty="0">
                <a:hlinkClick r:id="rId3"/>
              </a:rPr>
              <a:t>Assicurazione della qualità</a:t>
            </a:r>
            <a:endParaRPr lang="it-IT" sz="1900" dirty="0"/>
          </a:p>
        </p:txBody>
      </p:sp>
      <p:sp>
        <p:nvSpPr>
          <p:cNvPr id="4" name="Date Placeholder 3">
            <a:extLst>
              <a:ext uri="{FF2B5EF4-FFF2-40B4-BE49-F238E27FC236}">
                <a16:creationId xmlns:a16="http://schemas.microsoft.com/office/drawing/2014/main" id="{B816D7CD-4C39-1946-B180-4ECE0B7FFC52}"/>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7C563C64-6E7F-2E48-AB7F-7A22E2E030F5}"/>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012A1A0A-86DC-7F44-9069-072C364528B0}"/>
              </a:ext>
            </a:extLst>
          </p:cNvPr>
          <p:cNvSpPr>
            <a:spLocks noGrp="1"/>
          </p:cNvSpPr>
          <p:nvPr>
            <p:ph type="sldNum" sz="quarter" idx="12"/>
          </p:nvPr>
        </p:nvSpPr>
        <p:spPr/>
        <p:txBody>
          <a:bodyPr/>
          <a:lstStyle/>
          <a:p>
            <a:fld id="{6D22F896-40B5-4ADD-8801-0D06FADFA095}" type="slidenum">
              <a:rPr lang="en-US" smtClean="0"/>
              <a:t>16</a:t>
            </a:fld>
            <a:endParaRPr lang="en-US"/>
          </a:p>
        </p:txBody>
      </p:sp>
      <p:pic>
        <p:nvPicPr>
          <p:cNvPr id="9" name="Picture 8">
            <a:extLst>
              <a:ext uri="{FF2B5EF4-FFF2-40B4-BE49-F238E27FC236}">
                <a16:creationId xmlns:a16="http://schemas.microsoft.com/office/drawing/2014/main" id="{9C17C454-BBD0-4942-B087-49258D1AA2B2}"/>
              </a:ext>
            </a:extLst>
          </p:cNvPr>
          <p:cNvPicPr>
            <a:picLocks noChangeAspect="1"/>
          </p:cNvPicPr>
          <p:nvPr/>
        </p:nvPicPr>
        <p:blipFill>
          <a:blip r:embed="rId4"/>
          <a:stretch>
            <a:fillRect/>
          </a:stretch>
        </p:blipFill>
        <p:spPr>
          <a:xfrm>
            <a:off x="4343400" y="2018701"/>
            <a:ext cx="6711453" cy="3978687"/>
          </a:xfrm>
          <a:prstGeom prst="rect">
            <a:avLst/>
          </a:prstGeom>
        </p:spPr>
      </p:pic>
    </p:spTree>
    <p:extLst>
      <p:ext uri="{BB962C8B-B14F-4D97-AF65-F5344CB8AC3E}">
        <p14:creationId xmlns:p14="http://schemas.microsoft.com/office/powerpoint/2010/main" val="3624293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039A-F92E-D248-8873-D9582B5F188F}"/>
              </a:ext>
            </a:extLst>
          </p:cNvPr>
          <p:cNvSpPr>
            <a:spLocks noGrp="1"/>
          </p:cNvSpPr>
          <p:nvPr>
            <p:ph type="title"/>
          </p:nvPr>
        </p:nvSpPr>
        <p:spPr/>
        <p:txBody>
          <a:bodyPr/>
          <a:lstStyle/>
          <a:p>
            <a:r>
              <a:rPr lang="it-IT" dirty="0"/>
              <a:t>Sistema di </a:t>
            </a:r>
            <a:r>
              <a:rPr lang="it-IT" dirty="0" err="1"/>
              <a:t>aq</a:t>
            </a:r>
            <a:r>
              <a:rPr lang="it-IT" dirty="0"/>
              <a:t> @</a:t>
            </a:r>
            <a:r>
              <a:rPr lang="it-IT" dirty="0" err="1"/>
              <a:t>uniCT</a:t>
            </a:r>
            <a:r>
              <a:rPr lang="it-IT" dirty="0"/>
              <a:t>: Presidio della qualità di ateneo (</a:t>
            </a:r>
            <a:r>
              <a:rPr lang="it-IT" dirty="0" err="1"/>
              <a:t>pqa</a:t>
            </a:r>
            <a:r>
              <a:rPr lang="it-IT" dirty="0"/>
              <a:t>)</a:t>
            </a:r>
          </a:p>
        </p:txBody>
      </p:sp>
      <p:sp>
        <p:nvSpPr>
          <p:cNvPr id="3" name="Content Placeholder 2">
            <a:extLst>
              <a:ext uri="{FF2B5EF4-FFF2-40B4-BE49-F238E27FC236}">
                <a16:creationId xmlns:a16="http://schemas.microsoft.com/office/drawing/2014/main" id="{E6D17264-96FC-EE46-8E8E-3E8A6E060778}"/>
              </a:ext>
            </a:extLst>
          </p:cNvPr>
          <p:cNvSpPr>
            <a:spLocks noGrp="1"/>
          </p:cNvSpPr>
          <p:nvPr>
            <p:ph idx="1"/>
          </p:nvPr>
        </p:nvSpPr>
        <p:spPr>
          <a:xfrm>
            <a:off x="1291079" y="2380129"/>
            <a:ext cx="2622015" cy="2837330"/>
          </a:xfrm>
        </p:spPr>
        <p:style>
          <a:lnRef idx="1">
            <a:schemeClr val="accent4"/>
          </a:lnRef>
          <a:fillRef idx="2">
            <a:schemeClr val="accent4"/>
          </a:fillRef>
          <a:effectRef idx="1">
            <a:schemeClr val="accent4"/>
          </a:effectRef>
          <a:fontRef idx="minor">
            <a:schemeClr val="dk1"/>
          </a:fontRef>
        </p:style>
        <p:txBody>
          <a:bodyPr>
            <a:normAutofit fontScale="62500" lnSpcReduction="20000"/>
          </a:bodyPr>
          <a:lstStyle/>
          <a:p>
            <a:pPr marL="0" indent="0" algn="ctr">
              <a:buNone/>
            </a:pPr>
            <a:r>
              <a:rPr lang="it-IT" sz="2800" dirty="0">
                <a:hlinkClick r:id="rId2"/>
              </a:rPr>
              <a:t>www.unict.it</a:t>
            </a:r>
            <a:r>
              <a:rPr lang="it-IT" sz="2800" dirty="0"/>
              <a:t> </a:t>
            </a:r>
          </a:p>
          <a:p>
            <a:pPr marL="0" indent="0" algn="ctr">
              <a:buNone/>
            </a:pPr>
            <a:r>
              <a:rPr lang="it-IT" sz="2800" dirty="0">
                <a:sym typeface="Wingdings" pitchFamily="2" charset="2"/>
              </a:rPr>
              <a:t> </a:t>
            </a:r>
          </a:p>
          <a:p>
            <a:pPr marL="0" indent="0" algn="ctr">
              <a:buNone/>
            </a:pPr>
            <a:r>
              <a:rPr lang="it-IT" sz="2800" dirty="0">
                <a:sym typeface="Wingdings" pitchFamily="2" charset="2"/>
              </a:rPr>
              <a:t>ATENEO</a:t>
            </a:r>
          </a:p>
          <a:p>
            <a:pPr marL="0" indent="0" algn="ctr">
              <a:buNone/>
            </a:pPr>
            <a:r>
              <a:rPr lang="it-IT" sz="2800" dirty="0">
                <a:sym typeface="Wingdings" pitchFamily="2" charset="2"/>
              </a:rPr>
              <a:t></a:t>
            </a:r>
          </a:p>
          <a:p>
            <a:pPr marL="0" indent="0" algn="ctr">
              <a:buNone/>
            </a:pPr>
            <a:r>
              <a:rPr lang="it-IT" sz="2800" dirty="0">
                <a:sym typeface="Wingdings" pitchFamily="2" charset="2"/>
              </a:rPr>
              <a:t>Strutture</a:t>
            </a:r>
          </a:p>
          <a:p>
            <a:pPr marL="0" indent="0" algn="ctr">
              <a:buNone/>
            </a:pPr>
            <a:r>
              <a:rPr lang="it-IT" sz="2800" dirty="0">
                <a:sym typeface="Wingdings" pitchFamily="2" charset="2"/>
              </a:rPr>
              <a:t></a:t>
            </a:r>
          </a:p>
          <a:p>
            <a:pPr marL="0" indent="0" algn="ctr">
              <a:buNone/>
            </a:pPr>
            <a:r>
              <a:rPr lang="it-IT" sz="2800" b="1" dirty="0">
                <a:hlinkClick r:id="rId3"/>
              </a:rPr>
              <a:t>Presidio della Qualità</a:t>
            </a:r>
            <a:endParaRPr lang="it-IT" sz="2800" b="1" dirty="0"/>
          </a:p>
          <a:p>
            <a:pPr marL="0" indent="0" algn="ctr">
              <a:buNone/>
            </a:pPr>
            <a:endParaRPr lang="it-IT" sz="2800" dirty="0">
              <a:sym typeface="Wingdings" pitchFamily="2" charset="2"/>
            </a:endParaRPr>
          </a:p>
        </p:txBody>
      </p:sp>
      <p:sp>
        <p:nvSpPr>
          <p:cNvPr id="4" name="Date Placeholder 3">
            <a:extLst>
              <a:ext uri="{FF2B5EF4-FFF2-40B4-BE49-F238E27FC236}">
                <a16:creationId xmlns:a16="http://schemas.microsoft.com/office/drawing/2014/main" id="{B816D7CD-4C39-1946-B180-4ECE0B7FFC52}"/>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7C563C64-6E7F-2E48-AB7F-7A22E2E030F5}"/>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012A1A0A-86DC-7F44-9069-072C364528B0}"/>
              </a:ext>
            </a:extLst>
          </p:cNvPr>
          <p:cNvSpPr>
            <a:spLocks noGrp="1"/>
          </p:cNvSpPr>
          <p:nvPr>
            <p:ph type="sldNum" sz="quarter" idx="12"/>
          </p:nvPr>
        </p:nvSpPr>
        <p:spPr/>
        <p:txBody>
          <a:bodyPr/>
          <a:lstStyle/>
          <a:p>
            <a:fld id="{6D22F896-40B5-4ADD-8801-0D06FADFA095}" type="slidenum">
              <a:rPr lang="en-US" smtClean="0"/>
              <a:t>17</a:t>
            </a:fld>
            <a:endParaRPr lang="en-US"/>
          </a:p>
        </p:txBody>
      </p:sp>
      <p:pic>
        <p:nvPicPr>
          <p:cNvPr id="11" name="Picture 10">
            <a:extLst>
              <a:ext uri="{FF2B5EF4-FFF2-40B4-BE49-F238E27FC236}">
                <a16:creationId xmlns:a16="http://schemas.microsoft.com/office/drawing/2014/main" id="{651FC1AB-3738-A142-99F3-50DDA837AA2D}"/>
              </a:ext>
            </a:extLst>
          </p:cNvPr>
          <p:cNvPicPr>
            <a:picLocks noChangeAspect="1"/>
          </p:cNvPicPr>
          <p:nvPr/>
        </p:nvPicPr>
        <p:blipFill>
          <a:blip r:embed="rId4"/>
          <a:stretch>
            <a:fillRect/>
          </a:stretch>
        </p:blipFill>
        <p:spPr>
          <a:xfrm>
            <a:off x="4034117" y="1966557"/>
            <a:ext cx="7020735" cy="4019027"/>
          </a:xfrm>
          <a:prstGeom prst="rect">
            <a:avLst/>
          </a:prstGeom>
        </p:spPr>
      </p:pic>
    </p:spTree>
    <p:extLst>
      <p:ext uri="{BB962C8B-B14F-4D97-AF65-F5344CB8AC3E}">
        <p14:creationId xmlns:p14="http://schemas.microsoft.com/office/powerpoint/2010/main" val="2492050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039A-F92E-D248-8873-D9582B5F188F}"/>
              </a:ext>
            </a:extLst>
          </p:cNvPr>
          <p:cNvSpPr>
            <a:spLocks noGrp="1"/>
          </p:cNvSpPr>
          <p:nvPr>
            <p:ph type="title"/>
          </p:nvPr>
        </p:nvSpPr>
        <p:spPr/>
        <p:txBody>
          <a:bodyPr/>
          <a:lstStyle/>
          <a:p>
            <a:r>
              <a:rPr lang="it-IT" dirty="0"/>
              <a:t>Sistema di </a:t>
            </a:r>
            <a:r>
              <a:rPr lang="it-IT" dirty="0" err="1"/>
              <a:t>aq</a:t>
            </a:r>
            <a:r>
              <a:rPr lang="it-IT" dirty="0"/>
              <a:t> @</a:t>
            </a:r>
            <a:r>
              <a:rPr lang="it-IT" dirty="0" err="1"/>
              <a:t>uniCT</a:t>
            </a:r>
            <a:r>
              <a:rPr lang="it-IT" dirty="0"/>
              <a:t>: </a:t>
            </a:r>
            <a:r>
              <a:rPr lang="it-IT" dirty="0" err="1"/>
              <a:t>DoCumento</a:t>
            </a:r>
            <a:r>
              <a:rPr lang="it-IT" dirty="0"/>
              <a:t> ufficiale</a:t>
            </a:r>
          </a:p>
        </p:txBody>
      </p:sp>
      <p:sp>
        <p:nvSpPr>
          <p:cNvPr id="3" name="Content Placeholder 2">
            <a:extLst>
              <a:ext uri="{FF2B5EF4-FFF2-40B4-BE49-F238E27FC236}">
                <a16:creationId xmlns:a16="http://schemas.microsoft.com/office/drawing/2014/main" id="{E6D17264-96FC-EE46-8E8E-3E8A6E060778}"/>
              </a:ext>
            </a:extLst>
          </p:cNvPr>
          <p:cNvSpPr>
            <a:spLocks noGrp="1"/>
          </p:cNvSpPr>
          <p:nvPr>
            <p:ph idx="1"/>
          </p:nvPr>
        </p:nvSpPr>
        <p:spPr>
          <a:xfrm>
            <a:off x="1451578" y="2230885"/>
            <a:ext cx="4644421" cy="3450613"/>
          </a:xfrm>
        </p:spPr>
        <p:txBody>
          <a:bodyPr>
            <a:normAutofit fontScale="92500" lnSpcReduction="20000"/>
          </a:bodyPr>
          <a:lstStyle/>
          <a:p>
            <a:r>
              <a:rPr lang="it-IT" dirty="0"/>
              <a:t>Il </a:t>
            </a:r>
            <a:r>
              <a:rPr lang="it-IT" b="1" dirty="0"/>
              <a:t>Sistema di Assicurazione della Qualità dell’Ateneo di Catania</a:t>
            </a:r>
            <a:r>
              <a:rPr lang="it-IT" dirty="0"/>
              <a:t>, è codificato in un documento ufficiale elaborato dal PQA nel corso del 2018, approvato dal Senato Accademico il 27 </a:t>
            </a:r>
            <a:r>
              <a:rPr lang="it-IT" dirty="0" err="1"/>
              <a:t>Nov</a:t>
            </a:r>
            <a:r>
              <a:rPr lang="it-IT" dirty="0"/>
              <a:t> 2018 e dal </a:t>
            </a:r>
            <a:r>
              <a:rPr lang="it-IT" dirty="0" err="1"/>
              <a:t>CdA</a:t>
            </a:r>
            <a:r>
              <a:rPr lang="it-IT" dirty="0"/>
              <a:t> il 30 </a:t>
            </a:r>
            <a:r>
              <a:rPr lang="it-IT" dirty="0" err="1"/>
              <a:t>Nov</a:t>
            </a:r>
            <a:r>
              <a:rPr lang="it-IT" dirty="0"/>
              <a:t> 2018.</a:t>
            </a:r>
          </a:p>
          <a:p>
            <a:pPr lvl="1">
              <a:buFont typeface="Wingdings" pitchFamily="2" charset="2"/>
              <a:buChar char="Ø"/>
            </a:pPr>
            <a:r>
              <a:rPr lang="it-IT" sz="2200" i="1" dirty="0">
                <a:solidFill>
                  <a:schemeClr val="accent3">
                    <a:lumMod val="50000"/>
                  </a:schemeClr>
                </a:solidFill>
              </a:rPr>
              <a:t>una cosa piuttosto recente, dunque</a:t>
            </a:r>
          </a:p>
          <a:p>
            <a:pPr marL="0" indent="0">
              <a:buNone/>
            </a:pPr>
            <a:r>
              <a:rPr lang="it-IT" sz="2400" dirty="0" err="1">
                <a:hlinkClick r:id="rId2"/>
              </a:rPr>
              <a:t>https</a:t>
            </a:r>
            <a:r>
              <a:rPr lang="it-IT" sz="2400" dirty="0">
                <a:hlinkClick r:id="rId2"/>
              </a:rPr>
              <a:t>://</a:t>
            </a:r>
            <a:r>
              <a:rPr lang="it-IT" sz="2400" dirty="0" err="1">
                <a:hlinkClick r:id="rId2"/>
              </a:rPr>
              <a:t>www.unict.it</a:t>
            </a:r>
            <a:r>
              <a:rPr lang="it-IT" sz="2400" dirty="0">
                <a:hlinkClick r:id="rId2"/>
              </a:rPr>
              <a:t>/</a:t>
            </a:r>
            <a:r>
              <a:rPr lang="it-IT" sz="2400" dirty="0" err="1">
                <a:hlinkClick r:id="rId2"/>
              </a:rPr>
              <a:t>sites</a:t>
            </a:r>
            <a:r>
              <a:rPr lang="it-IT" sz="2400" dirty="0">
                <a:hlinkClick r:id="rId2"/>
              </a:rPr>
              <a:t>/default/</a:t>
            </a:r>
            <a:r>
              <a:rPr lang="it-IT" sz="2400" dirty="0" err="1">
                <a:hlinkClick r:id="rId2"/>
              </a:rPr>
              <a:t>files</a:t>
            </a:r>
            <a:r>
              <a:rPr lang="it-IT" sz="2400" dirty="0">
                <a:hlinkClick r:id="rId2"/>
              </a:rPr>
              <a:t>/</a:t>
            </a:r>
            <a:r>
              <a:rPr lang="it-IT" sz="2400" dirty="0" err="1">
                <a:hlinkClick r:id="rId2"/>
              </a:rPr>
              <a:t>files</a:t>
            </a:r>
            <a:r>
              <a:rPr lang="it-IT" sz="2400" dirty="0">
                <a:hlinkClick r:id="rId2"/>
              </a:rPr>
              <a:t>/Sistema%20Assicurazione%20della%20qualita_1_1finale.pdf</a:t>
            </a:r>
            <a:endParaRPr lang="it-IT" sz="2400" dirty="0"/>
          </a:p>
        </p:txBody>
      </p:sp>
      <p:sp>
        <p:nvSpPr>
          <p:cNvPr id="4" name="Date Placeholder 3">
            <a:extLst>
              <a:ext uri="{FF2B5EF4-FFF2-40B4-BE49-F238E27FC236}">
                <a16:creationId xmlns:a16="http://schemas.microsoft.com/office/drawing/2014/main" id="{B816D7CD-4C39-1946-B180-4ECE0B7FFC52}"/>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7C563C64-6E7F-2E48-AB7F-7A22E2E030F5}"/>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012A1A0A-86DC-7F44-9069-072C364528B0}"/>
              </a:ext>
            </a:extLst>
          </p:cNvPr>
          <p:cNvSpPr>
            <a:spLocks noGrp="1"/>
          </p:cNvSpPr>
          <p:nvPr>
            <p:ph type="sldNum" sz="quarter" idx="12"/>
          </p:nvPr>
        </p:nvSpPr>
        <p:spPr/>
        <p:txBody>
          <a:bodyPr/>
          <a:lstStyle/>
          <a:p>
            <a:fld id="{6D22F896-40B5-4ADD-8801-0D06FADFA095}" type="slidenum">
              <a:rPr lang="en-US" smtClean="0"/>
              <a:t>18</a:t>
            </a:fld>
            <a:endParaRPr lang="en-US"/>
          </a:p>
        </p:txBody>
      </p:sp>
      <p:pic>
        <p:nvPicPr>
          <p:cNvPr id="9" name="Picture 8">
            <a:extLst>
              <a:ext uri="{FF2B5EF4-FFF2-40B4-BE49-F238E27FC236}">
                <a16:creationId xmlns:a16="http://schemas.microsoft.com/office/drawing/2014/main" id="{A79BF770-0089-904D-A3C1-5A223FAA3A4D}"/>
              </a:ext>
            </a:extLst>
          </p:cNvPr>
          <p:cNvPicPr>
            <a:picLocks noChangeAspect="1"/>
          </p:cNvPicPr>
          <p:nvPr/>
        </p:nvPicPr>
        <p:blipFill>
          <a:blip r:embed="rId3"/>
          <a:stretch>
            <a:fillRect/>
          </a:stretch>
        </p:blipFill>
        <p:spPr>
          <a:xfrm>
            <a:off x="6360459" y="2015732"/>
            <a:ext cx="4694394" cy="4023766"/>
          </a:xfrm>
          <a:prstGeom prst="rect">
            <a:avLst/>
          </a:prstGeom>
        </p:spPr>
      </p:pic>
      <p:sp>
        <p:nvSpPr>
          <p:cNvPr id="11" name="Action Button: Return 10">
            <a:hlinkClick r:id="rId4" action="ppaction://hlinksldjump" highlightClick="1"/>
            <a:extLst>
              <a:ext uri="{FF2B5EF4-FFF2-40B4-BE49-F238E27FC236}">
                <a16:creationId xmlns:a16="http://schemas.microsoft.com/office/drawing/2014/main" id="{9EA1FCF2-9E3D-4E4A-A7AA-07DD5264C3EF}"/>
              </a:ext>
            </a:extLst>
          </p:cNvPr>
          <p:cNvSpPr/>
          <p:nvPr/>
        </p:nvSpPr>
        <p:spPr>
          <a:xfrm>
            <a:off x="11610474" y="6250848"/>
            <a:ext cx="385011" cy="48683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50756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039A-F92E-D248-8873-D9582B5F188F}"/>
              </a:ext>
            </a:extLst>
          </p:cNvPr>
          <p:cNvSpPr>
            <a:spLocks noGrp="1"/>
          </p:cNvSpPr>
          <p:nvPr>
            <p:ph type="title"/>
          </p:nvPr>
        </p:nvSpPr>
        <p:spPr/>
        <p:txBody>
          <a:bodyPr/>
          <a:lstStyle/>
          <a:p>
            <a:r>
              <a:rPr lang="it-IT" dirty="0"/>
              <a:t>Sistema di </a:t>
            </a:r>
            <a:r>
              <a:rPr lang="it-IT" dirty="0" err="1"/>
              <a:t>aq</a:t>
            </a:r>
            <a:r>
              <a:rPr lang="it-IT" dirty="0"/>
              <a:t> @</a:t>
            </a:r>
            <a:r>
              <a:rPr lang="it-IT" dirty="0" err="1"/>
              <a:t>uniCT</a:t>
            </a:r>
            <a:r>
              <a:rPr lang="it-IT" dirty="0"/>
              <a:t>: ATTORI</a:t>
            </a:r>
          </a:p>
        </p:txBody>
      </p:sp>
      <p:sp>
        <p:nvSpPr>
          <p:cNvPr id="3" name="Content Placeholder 2">
            <a:extLst>
              <a:ext uri="{FF2B5EF4-FFF2-40B4-BE49-F238E27FC236}">
                <a16:creationId xmlns:a16="http://schemas.microsoft.com/office/drawing/2014/main" id="{E6D17264-96FC-EE46-8E8E-3E8A6E060778}"/>
              </a:ext>
            </a:extLst>
          </p:cNvPr>
          <p:cNvSpPr>
            <a:spLocks noGrp="1"/>
          </p:cNvSpPr>
          <p:nvPr>
            <p:ph idx="1"/>
          </p:nvPr>
        </p:nvSpPr>
        <p:spPr>
          <a:xfrm>
            <a:off x="1451578" y="2230885"/>
            <a:ext cx="9603275" cy="3450613"/>
          </a:xfrm>
        </p:spPr>
        <p:txBody>
          <a:bodyPr>
            <a:normAutofit/>
          </a:bodyPr>
          <a:lstStyle/>
          <a:p>
            <a:r>
              <a:rPr lang="it-IT" dirty="0"/>
              <a:t>Il Documento </a:t>
            </a:r>
            <a:r>
              <a:rPr lang="it-IT" b="1" dirty="0"/>
              <a:t>Sistema di Assicurazione della Qualità dell’Ateneo di Catania</a:t>
            </a:r>
            <a:r>
              <a:rPr lang="it-IT" dirty="0"/>
              <a:t>, elenca i vari attori coinvolti nel processo di AQ e ne precisa i compiti.</a:t>
            </a:r>
          </a:p>
          <a:p>
            <a:r>
              <a:rPr lang="it-IT" sz="2200" dirty="0"/>
              <a:t>Oltre agli organi istituzionali con compiti formali (Rettore, Senato, </a:t>
            </a:r>
            <a:r>
              <a:rPr lang="it-IT" sz="2200" dirty="0" err="1"/>
              <a:t>CdA</a:t>
            </a:r>
            <a:r>
              <a:rPr lang="it-IT" sz="2200" dirty="0"/>
              <a:t>, Consigli di </a:t>
            </a:r>
            <a:r>
              <a:rPr lang="it-IT" sz="2200" dirty="0" err="1"/>
              <a:t>Dip</a:t>
            </a:r>
            <a:r>
              <a:rPr lang="it-IT" sz="2200" dirty="0"/>
              <a:t> e di </a:t>
            </a:r>
            <a:r>
              <a:rPr lang="it-IT" sz="2200" dirty="0" err="1"/>
              <a:t>CdS</a:t>
            </a:r>
            <a:r>
              <a:rPr lang="it-IT" sz="2200" dirty="0"/>
              <a:t>), gli attori – diciamo così – «operativi» sono molti:</a:t>
            </a:r>
          </a:p>
          <a:p>
            <a:r>
              <a:rPr lang="it-IT" sz="2200" dirty="0"/>
              <a:t>A livello di Ateneo: PQA, </a:t>
            </a:r>
            <a:r>
              <a:rPr lang="it-IT" sz="2200" dirty="0" err="1"/>
              <a:t>NdV</a:t>
            </a:r>
            <a:endParaRPr lang="it-IT" sz="2200" dirty="0"/>
          </a:p>
          <a:p>
            <a:r>
              <a:rPr lang="it-IT" sz="2200" dirty="0"/>
              <a:t>A livello di </a:t>
            </a:r>
            <a:r>
              <a:rPr lang="it-IT" sz="2200" dirty="0" err="1"/>
              <a:t>Dip</a:t>
            </a:r>
            <a:r>
              <a:rPr lang="it-IT" sz="2200" dirty="0"/>
              <a:t>: </a:t>
            </a:r>
            <a:r>
              <a:rPr lang="it-IT" sz="2200" b="1" dirty="0"/>
              <a:t>CQD</a:t>
            </a:r>
            <a:r>
              <a:rPr lang="it-IT" sz="2200" dirty="0"/>
              <a:t>, CPDS</a:t>
            </a:r>
          </a:p>
          <a:p>
            <a:r>
              <a:rPr lang="it-IT" sz="2200" dirty="0"/>
              <a:t>A livello di </a:t>
            </a:r>
            <a:r>
              <a:rPr lang="it-IT" sz="2200" dirty="0" err="1"/>
              <a:t>CdS</a:t>
            </a:r>
            <a:r>
              <a:rPr lang="it-IT" sz="2200" dirty="0"/>
              <a:t>: </a:t>
            </a:r>
            <a:r>
              <a:rPr lang="it-IT" sz="2200" b="1" dirty="0"/>
              <a:t>GGAQ</a:t>
            </a:r>
            <a:r>
              <a:rPr lang="it-IT" sz="2200" dirty="0"/>
              <a:t>, CI (Comitati di Indirizzo)</a:t>
            </a:r>
          </a:p>
          <a:p>
            <a:endParaRPr lang="it-IT" sz="2800" dirty="0"/>
          </a:p>
        </p:txBody>
      </p:sp>
      <p:sp>
        <p:nvSpPr>
          <p:cNvPr id="4" name="Date Placeholder 3">
            <a:extLst>
              <a:ext uri="{FF2B5EF4-FFF2-40B4-BE49-F238E27FC236}">
                <a16:creationId xmlns:a16="http://schemas.microsoft.com/office/drawing/2014/main" id="{B816D7CD-4C39-1946-B180-4ECE0B7FFC52}"/>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7C563C64-6E7F-2E48-AB7F-7A22E2E030F5}"/>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012A1A0A-86DC-7F44-9069-072C364528B0}"/>
              </a:ext>
            </a:extLst>
          </p:cNvPr>
          <p:cNvSpPr>
            <a:spLocks noGrp="1"/>
          </p:cNvSpPr>
          <p:nvPr>
            <p:ph type="sldNum" sz="quarter" idx="12"/>
          </p:nvPr>
        </p:nvSpPr>
        <p:spPr/>
        <p:txBody>
          <a:bodyPr/>
          <a:lstStyle/>
          <a:p>
            <a:fld id="{6D22F896-40B5-4ADD-8801-0D06FADFA095}" type="slidenum">
              <a:rPr lang="en-US" smtClean="0"/>
              <a:t>19</a:t>
            </a:fld>
            <a:endParaRPr lang="en-US"/>
          </a:p>
        </p:txBody>
      </p:sp>
    </p:spTree>
    <p:extLst>
      <p:ext uri="{BB962C8B-B14F-4D97-AF65-F5344CB8AC3E}">
        <p14:creationId xmlns:p14="http://schemas.microsoft.com/office/powerpoint/2010/main" val="2819095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5CD89-C5B3-8F44-A3DF-46D0282ECB67}"/>
              </a:ext>
            </a:extLst>
          </p:cNvPr>
          <p:cNvSpPr>
            <a:spLocks noGrp="1"/>
          </p:cNvSpPr>
          <p:nvPr>
            <p:ph type="title"/>
          </p:nvPr>
        </p:nvSpPr>
        <p:spPr/>
        <p:txBody>
          <a:bodyPr/>
          <a:lstStyle/>
          <a:p>
            <a:r>
              <a:rPr lang="en-US" err="1"/>
              <a:t>sommario</a:t>
            </a:r>
            <a:endParaRPr lang="en-US"/>
          </a:p>
        </p:txBody>
      </p:sp>
      <p:graphicFrame>
        <p:nvGraphicFramePr>
          <p:cNvPr id="4" name="Content Placeholder 3">
            <a:extLst>
              <a:ext uri="{FF2B5EF4-FFF2-40B4-BE49-F238E27FC236}">
                <a16:creationId xmlns:a16="http://schemas.microsoft.com/office/drawing/2014/main" id="{285F9E6E-7777-9545-A712-C59DEE8D3F12}"/>
              </a:ext>
            </a:extLst>
          </p:cNvPr>
          <p:cNvGraphicFramePr>
            <a:graphicFrameLocks noGrp="1"/>
          </p:cNvGraphicFramePr>
          <p:nvPr>
            <p:ph idx="1"/>
            <p:extLst>
              <p:ext uri="{D42A27DB-BD31-4B8C-83A1-F6EECF244321}">
                <p14:modId xmlns:p14="http://schemas.microsoft.com/office/powerpoint/2010/main" val="1030107020"/>
              </p:ext>
            </p:extLst>
          </p:nvPr>
        </p:nvGraphicFramePr>
        <p:xfrm>
          <a:off x="1451579" y="2015732"/>
          <a:ext cx="9603275" cy="3450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a:extLst>
              <a:ext uri="{FF2B5EF4-FFF2-40B4-BE49-F238E27FC236}">
                <a16:creationId xmlns:a16="http://schemas.microsoft.com/office/drawing/2014/main" id="{D7E31D0C-E3E7-894F-8773-577C94957A37}"/>
              </a:ext>
            </a:extLst>
          </p:cNvPr>
          <p:cNvSpPr>
            <a:spLocks noGrp="1"/>
          </p:cNvSpPr>
          <p:nvPr>
            <p:ph type="dt" sz="half" idx="10"/>
          </p:nvPr>
        </p:nvSpPr>
        <p:spPr/>
        <p:txBody>
          <a:bodyPr/>
          <a:lstStyle/>
          <a:p>
            <a:r>
              <a:rPr lang="it-IT"/>
              <a:t>04 Giugno 2019</a:t>
            </a:r>
            <a:endParaRPr lang="en-US"/>
          </a:p>
        </p:txBody>
      </p:sp>
      <p:sp>
        <p:nvSpPr>
          <p:cNvPr id="6" name="Footer Placeholder 5">
            <a:extLst>
              <a:ext uri="{FF2B5EF4-FFF2-40B4-BE49-F238E27FC236}">
                <a16:creationId xmlns:a16="http://schemas.microsoft.com/office/drawing/2014/main" id="{8F614008-473F-304F-8ABA-FA3BA41BFE66}"/>
              </a:ext>
            </a:extLst>
          </p:cNvPr>
          <p:cNvSpPr>
            <a:spLocks noGrp="1"/>
          </p:cNvSpPr>
          <p:nvPr>
            <p:ph type="ftr" sz="quarter" idx="11"/>
          </p:nvPr>
        </p:nvSpPr>
        <p:spPr/>
        <p:txBody>
          <a:bodyPr/>
          <a:lstStyle/>
          <a:p>
            <a:r>
              <a:rPr lang="en-US"/>
              <a:t>Salvatore Costa</a:t>
            </a:r>
          </a:p>
        </p:txBody>
      </p:sp>
      <p:sp>
        <p:nvSpPr>
          <p:cNvPr id="7" name="Slide Number Placeholder 6">
            <a:extLst>
              <a:ext uri="{FF2B5EF4-FFF2-40B4-BE49-F238E27FC236}">
                <a16:creationId xmlns:a16="http://schemas.microsoft.com/office/drawing/2014/main" id="{A7866C54-4501-E04D-AA9D-984BFBDFDDAE}"/>
              </a:ext>
            </a:extLst>
          </p:cNvPr>
          <p:cNvSpPr>
            <a:spLocks noGrp="1"/>
          </p:cNvSpPr>
          <p:nvPr>
            <p:ph type="sldNum" sz="quarter" idx="12"/>
          </p:nvPr>
        </p:nvSpPr>
        <p:spPr/>
        <p:txBody>
          <a:bodyPr/>
          <a:lstStyle/>
          <a:p>
            <a:fld id="{6D22F896-40B5-4ADD-8801-0D06FADFA095}" type="slidenum">
              <a:rPr lang="en-US" smtClean="0"/>
              <a:t>2</a:t>
            </a:fld>
            <a:endParaRPr lang="en-US"/>
          </a:p>
        </p:txBody>
      </p:sp>
    </p:spTree>
    <p:extLst>
      <p:ext uri="{BB962C8B-B14F-4D97-AF65-F5344CB8AC3E}">
        <p14:creationId xmlns:p14="http://schemas.microsoft.com/office/powerpoint/2010/main" val="2759435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039A-F92E-D248-8873-D9582B5F188F}"/>
              </a:ext>
            </a:extLst>
          </p:cNvPr>
          <p:cNvSpPr>
            <a:spLocks noGrp="1"/>
          </p:cNvSpPr>
          <p:nvPr>
            <p:ph type="title"/>
          </p:nvPr>
        </p:nvSpPr>
        <p:spPr/>
        <p:txBody>
          <a:bodyPr/>
          <a:lstStyle/>
          <a:p>
            <a:r>
              <a:rPr lang="it-IT" dirty="0"/>
              <a:t>Sistema di </a:t>
            </a:r>
            <a:r>
              <a:rPr lang="it-IT" dirty="0" err="1"/>
              <a:t>aq</a:t>
            </a:r>
            <a:r>
              <a:rPr lang="it-IT" dirty="0"/>
              <a:t> @</a:t>
            </a:r>
            <a:r>
              <a:rPr lang="it-IT" dirty="0" err="1"/>
              <a:t>uniCT</a:t>
            </a:r>
            <a:r>
              <a:rPr lang="it-IT" dirty="0"/>
              <a:t>: GGAQ</a:t>
            </a:r>
          </a:p>
        </p:txBody>
      </p:sp>
      <p:sp>
        <p:nvSpPr>
          <p:cNvPr id="3" name="Content Placeholder 2">
            <a:extLst>
              <a:ext uri="{FF2B5EF4-FFF2-40B4-BE49-F238E27FC236}">
                <a16:creationId xmlns:a16="http://schemas.microsoft.com/office/drawing/2014/main" id="{E6D17264-96FC-EE46-8E8E-3E8A6E060778}"/>
              </a:ext>
            </a:extLst>
          </p:cNvPr>
          <p:cNvSpPr>
            <a:spLocks noGrp="1"/>
          </p:cNvSpPr>
          <p:nvPr>
            <p:ph idx="1"/>
          </p:nvPr>
        </p:nvSpPr>
        <p:spPr>
          <a:xfrm>
            <a:off x="1451578" y="2230885"/>
            <a:ext cx="9603275" cy="3773100"/>
          </a:xfrm>
        </p:spPr>
        <p:txBody>
          <a:bodyPr>
            <a:normAutofit fontScale="85000" lnSpcReduction="20000"/>
          </a:bodyPr>
          <a:lstStyle/>
          <a:p>
            <a:pPr marL="0" indent="0">
              <a:buNone/>
            </a:pPr>
            <a:r>
              <a:rPr lang="it-IT" sz="2400" b="1" i="1" dirty="0"/>
              <a:t>Dal «Sistema di Assicurazione della Qualità dell’Ateneo di Catania»</a:t>
            </a:r>
            <a:r>
              <a:rPr lang="it-IT" sz="2400" i="1" dirty="0"/>
              <a:t>, p. 26 e seguenti:</a:t>
            </a:r>
          </a:p>
          <a:p>
            <a:r>
              <a:rPr lang="it-IT" sz="2300" dirty="0"/>
              <a:t>Il Gruppo di Gestione dell’ Assicurazione della Qualità dei </a:t>
            </a:r>
            <a:r>
              <a:rPr lang="it-IT" sz="2300" dirty="0" err="1"/>
              <a:t>CdS</a:t>
            </a:r>
            <a:r>
              <a:rPr lang="it-IT" sz="2300" dirty="0"/>
              <a:t> è costituito dal Presidente del </a:t>
            </a:r>
            <a:r>
              <a:rPr lang="it-IT" sz="2300" dirty="0" err="1"/>
              <a:t>CdS</a:t>
            </a:r>
            <a:r>
              <a:rPr lang="it-IT" sz="2300" dirty="0"/>
              <a:t> e da almeno un altro docente del </a:t>
            </a:r>
            <a:r>
              <a:rPr lang="it-IT" sz="2300" dirty="0" err="1"/>
              <a:t>CdS</a:t>
            </a:r>
            <a:r>
              <a:rPr lang="it-IT" sz="2300" dirty="0"/>
              <a:t>, almeno un rappresentante degli studenti e del personale tecnico-amministrativo. </a:t>
            </a:r>
          </a:p>
          <a:p>
            <a:r>
              <a:rPr lang="it-IT" sz="2300" dirty="0"/>
              <a:t>Il GGAQ viene nominato dal Consiglio di Corso di Studio ed </a:t>
            </a:r>
            <a:r>
              <a:rPr lang="it-IT" sz="2300" b="1" dirty="0"/>
              <a:t>opera in sinergia con la Commissione Qualità del Dipartimento</a:t>
            </a:r>
            <a:r>
              <a:rPr lang="it-IT" sz="2300" dirty="0"/>
              <a:t>.</a:t>
            </a:r>
          </a:p>
          <a:p>
            <a:r>
              <a:rPr lang="it-IT" sz="2300" dirty="0"/>
              <a:t>Il Gruppo di Gestione di AQ del </a:t>
            </a:r>
            <a:r>
              <a:rPr lang="it-IT" sz="2300" dirty="0" err="1"/>
              <a:t>CdS</a:t>
            </a:r>
            <a:r>
              <a:rPr lang="it-IT" sz="2300" dirty="0"/>
              <a:t> (</a:t>
            </a:r>
            <a:r>
              <a:rPr lang="it-IT" sz="2300" dirty="0">
                <a:solidFill>
                  <a:schemeClr val="accent3">
                    <a:lumMod val="50000"/>
                  </a:schemeClr>
                </a:solidFill>
              </a:rPr>
              <a:t>già Gruppo del Riesame</a:t>
            </a:r>
            <a:r>
              <a:rPr lang="it-IT" sz="2300" dirty="0"/>
              <a:t>), ha compiti inerenti al monitoraggio delle attività didattiche e alla stesura dei documenti per l’AQ dei Corsi di Studio: </a:t>
            </a:r>
          </a:p>
          <a:p>
            <a:pPr lvl="1">
              <a:buFont typeface="Wingdings" pitchFamily="2" charset="2"/>
              <a:buChar char="Ø"/>
            </a:pPr>
            <a:r>
              <a:rPr lang="it-IT" sz="2100" b="1" dirty="0">
                <a:solidFill>
                  <a:schemeClr val="accent1"/>
                </a:solidFill>
              </a:rPr>
              <a:t>SUA-</a:t>
            </a:r>
            <a:r>
              <a:rPr lang="it-IT" sz="2100" b="1" dirty="0" err="1">
                <a:solidFill>
                  <a:schemeClr val="accent1"/>
                </a:solidFill>
              </a:rPr>
              <a:t>CdS</a:t>
            </a:r>
            <a:r>
              <a:rPr lang="it-IT" sz="2100" b="1" dirty="0">
                <a:solidFill>
                  <a:schemeClr val="accent1"/>
                </a:solidFill>
              </a:rPr>
              <a:t>, SMA, RRC, RAAQ-</a:t>
            </a:r>
            <a:r>
              <a:rPr lang="it-IT" sz="2100" b="1" dirty="0" err="1">
                <a:solidFill>
                  <a:schemeClr val="accent1"/>
                </a:solidFill>
              </a:rPr>
              <a:t>CdS</a:t>
            </a:r>
            <a:endParaRPr lang="it-IT" sz="2100" b="1" dirty="0">
              <a:solidFill>
                <a:schemeClr val="accent1"/>
              </a:solidFill>
            </a:endParaRPr>
          </a:p>
        </p:txBody>
      </p:sp>
      <p:sp>
        <p:nvSpPr>
          <p:cNvPr id="4" name="Date Placeholder 3">
            <a:extLst>
              <a:ext uri="{FF2B5EF4-FFF2-40B4-BE49-F238E27FC236}">
                <a16:creationId xmlns:a16="http://schemas.microsoft.com/office/drawing/2014/main" id="{B816D7CD-4C39-1946-B180-4ECE0B7FFC52}"/>
              </a:ext>
            </a:extLst>
          </p:cNvPr>
          <p:cNvSpPr>
            <a:spLocks noGrp="1"/>
          </p:cNvSpPr>
          <p:nvPr>
            <p:ph type="dt" sz="half" idx="10"/>
          </p:nvPr>
        </p:nvSpPr>
        <p:spPr/>
        <p:txBody>
          <a:bodyPr/>
          <a:lstStyle/>
          <a:p>
            <a:r>
              <a:rPr lang="it-IT" dirty="0"/>
              <a:t>04 Giugno 2019</a:t>
            </a:r>
            <a:endParaRPr lang="en-US" dirty="0"/>
          </a:p>
        </p:txBody>
      </p:sp>
      <p:sp>
        <p:nvSpPr>
          <p:cNvPr id="5" name="Footer Placeholder 4">
            <a:extLst>
              <a:ext uri="{FF2B5EF4-FFF2-40B4-BE49-F238E27FC236}">
                <a16:creationId xmlns:a16="http://schemas.microsoft.com/office/drawing/2014/main" id="{7C563C64-6E7F-2E48-AB7F-7A22E2E030F5}"/>
              </a:ext>
            </a:extLst>
          </p:cNvPr>
          <p:cNvSpPr>
            <a:spLocks noGrp="1"/>
          </p:cNvSpPr>
          <p:nvPr>
            <p:ph type="ftr" sz="quarter" idx="11"/>
          </p:nvPr>
        </p:nvSpPr>
        <p:spPr/>
        <p:txBody>
          <a:bodyPr/>
          <a:lstStyle/>
          <a:p>
            <a:r>
              <a:rPr lang="en-US" dirty="0"/>
              <a:t>Salvatore Costa</a:t>
            </a:r>
          </a:p>
        </p:txBody>
      </p:sp>
      <p:sp>
        <p:nvSpPr>
          <p:cNvPr id="6" name="Slide Number Placeholder 5">
            <a:extLst>
              <a:ext uri="{FF2B5EF4-FFF2-40B4-BE49-F238E27FC236}">
                <a16:creationId xmlns:a16="http://schemas.microsoft.com/office/drawing/2014/main" id="{012A1A0A-86DC-7F44-9069-072C364528B0}"/>
              </a:ext>
            </a:extLst>
          </p:cNvPr>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443466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039A-F92E-D248-8873-D9582B5F188F}"/>
              </a:ext>
            </a:extLst>
          </p:cNvPr>
          <p:cNvSpPr>
            <a:spLocks noGrp="1"/>
          </p:cNvSpPr>
          <p:nvPr>
            <p:ph type="title"/>
          </p:nvPr>
        </p:nvSpPr>
        <p:spPr/>
        <p:txBody>
          <a:bodyPr/>
          <a:lstStyle/>
          <a:p>
            <a:r>
              <a:rPr lang="it-IT" dirty="0"/>
              <a:t>Sistema di </a:t>
            </a:r>
            <a:r>
              <a:rPr lang="it-IT" dirty="0" err="1"/>
              <a:t>aq</a:t>
            </a:r>
            <a:r>
              <a:rPr lang="it-IT" dirty="0"/>
              <a:t> @</a:t>
            </a:r>
            <a:r>
              <a:rPr lang="it-IT" dirty="0" err="1"/>
              <a:t>uniCT</a:t>
            </a:r>
            <a:r>
              <a:rPr lang="it-IT" dirty="0"/>
              <a:t>: CQD</a:t>
            </a:r>
          </a:p>
        </p:txBody>
      </p:sp>
      <p:sp>
        <p:nvSpPr>
          <p:cNvPr id="3" name="Content Placeholder 2">
            <a:extLst>
              <a:ext uri="{FF2B5EF4-FFF2-40B4-BE49-F238E27FC236}">
                <a16:creationId xmlns:a16="http://schemas.microsoft.com/office/drawing/2014/main" id="{E6D17264-96FC-EE46-8E8E-3E8A6E060778}"/>
              </a:ext>
            </a:extLst>
          </p:cNvPr>
          <p:cNvSpPr>
            <a:spLocks noGrp="1"/>
          </p:cNvSpPr>
          <p:nvPr>
            <p:ph idx="1"/>
          </p:nvPr>
        </p:nvSpPr>
        <p:spPr>
          <a:xfrm>
            <a:off x="1451578" y="2018702"/>
            <a:ext cx="9603275" cy="3985283"/>
          </a:xfrm>
        </p:spPr>
        <p:txBody>
          <a:bodyPr>
            <a:normAutofit fontScale="77500" lnSpcReduction="20000"/>
          </a:bodyPr>
          <a:lstStyle/>
          <a:p>
            <a:pPr marL="0" indent="0">
              <a:buNone/>
            </a:pPr>
            <a:r>
              <a:rPr lang="it-IT" sz="2400" b="1" i="1" dirty="0"/>
              <a:t>Dal «Sistema di Assicurazione della Qualità dell’Ateneo di Catania»</a:t>
            </a:r>
            <a:r>
              <a:rPr lang="it-IT" sz="2400" i="1" dirty="0"/>
              <a:t>, p. 21 e seguenti:</a:t>
            </a:r>
          </a:p>
          <a:p>
            <a:r>
              <a:rPr lang="it-IT" sz="2300" dirty="0"/>
              <a:t>Il </a:t>
            </a:r>
            <a:r>
              <a:rPr lang="it-IT" sz="2300" b="1" dirty="0"/>
              <a:t>Direttore</a:t>
            </a:r>
            <a:r>
              <a:rPr lang="it-IT" sz="2300" dirty="0"/>
              <a:t> del Dipartimento è il </a:t>
            </a:r>
            <a:r>
              <a:rPr lang="it-IT" sz="2300" dirty="0">
                <a:solidFill>
                  <a:schemeClr val="accent1"/>
                </a:solidFill>
              </a:rPr>
              <a:t>Responsabile per l’Assicurazione della Qualità del Dipartimento</a:t>
            </a:r>
            <a:r>
              <a:rPr lang="it-IT" sz="2300" dirty="0"/>
              <a:t>. </a:t>
            </a:r>
          </a:p>
          <a:p>
            <a:r>
              <a:rPr lang="it-IT" sz="2300" dirty="0"/>
              <a:t>Presso ogni dipartimento è istituita una </a:t>
            </a:r>
            <a:r>
              <a:rPr lang="it-IT" sz="2300" b="1" dirty="0"/>
              <a:t>Commissione Qualità del Dipartimento (CQD) </a:t>
            </a:r>
            <a:r>
              <a:rPr lang="it-IT" sz="2300" dirty="0"/>
              <a:t>che è </a:t>
            </a:r>
            <a:r>
              <a:rPr lang="it-IT" sz="2300" b="1" dirty="0">
                <a:solidFill>
                  <a:schemeClr val="accent1"/>
                </a:solidFill>
              </a:rPr>
              <a:t>nominata dal Direttore del Dipartimento</a:t>
            </a:r>
            <a:r>
              <a:rPr lang="it-IT" sz="2300" dirty="0"/>
              <a:t>, </a:t>
            </a:r>
            <a:r>
              <a:rPr lang="it-IT" sz="2300" dirty="0">
                <a:solidFill>
                  <a:schemeClr val="accent1"/>
                </a:solidFill>
              </a:rPr>
              <a:t>presieduta dal Responsabile per l’Assicurazione della Qualità </a:t>
            </a:r>
            <a:r>
              <a:rPr lang="it-IT" sz="2300" dirty="0"/>
              <a:t>e </a:t>
            </a:r>
            <a:r>
              <a:rPr lang="it-IT" sz="2300" dirty="0">
                <a:solidFill>
                  <a:schemeClr val="accent1"/>
                </a:solidFill>
              </a:rPr>
              <a:t>composta da un minimo di tre e un massimo di dieci componenti (compreso il Presidente, un’unità di Personale Tecnico-Amministrativo e uno studente tra quelli eletti nelle strutture dipartimentali).</a:t>
            </a:r>
            <a:r>
              <a:rPr lang="it-IT" sz="2300" dirty="0"/>
              <a:t>  </a:t>
            </a:r>
          </a:p>
          <a:p>
            <a:r>
              <a:rPr lang="it-IT" sz="2300" dirty="0"/>
              <a:t>La Commissione assicura il collegamento tra PQA e strutture periferiche (Dipartimento, </a:t>
            </a:r>
            <a:r>
              <a:rPr lang="it-IT" sz="2300" dirty="0" err="1"/>
              <a:t>CdS</a:t>
            </a:r>
            <a:r>
              <a:rPr lang="it-IT" sz="2300" dirty="0"/>
              <a:t>, CPDS) e fornisce supporto e consulenza nell’ambito della AQ della Didattica, della Ricerca e della Terza missione. </a:t>
            </a:r>
          </a:p>
          <a:p>
            <a:r>
              <a:rPr lang="it-IT" sz="2300" dirty="0"/>
              <a:t>Inoltre la CQD ha 14 ulteriori compiti </a:t>
            </a:r>
            <a:r>
              <a:rPr lang="it-IT" sz="2300" b="1" dirty="0">
                <a:solidFill>
                  <a:schemeClr val="accent3">
                    <a:lumMod val="50000"/>
                  </a:schemeClr>
                </a:solidFill>
              </a:rPr>
              <a:t>- vedi </a:t>
            </a:r>
            <a:r>
              <a:rPr lang="it-IT" sz="2300" b="1" dirty="0" err="1">
                <a:solidFill>
                  <a:schemeClr val="accent3">
                    <a:lumMod val="50000"/>
                  </a:schemeClr>
                </a:solidFill>
              </a:rPr>
              <a:t>slides</a:t>
            </a:r>
            <a:r>
              <a:rPr lang="it-IT" sz="2300" b="1" dirty="0">
                <a:solidFill>
                  <a:schemeClr val="accent3">
                    <a:lumMod val="50000"/>
                  </a:schemeClr>
                </a:solidFill>
              </a:rPr>
              <a:t> dedicate più avanti </a:t>
            </a:r>
            <a:endParaRPr lang="it-IT" sz="2100" b="1" dirty="0">
              <a:solidFill>
                <a:schemeClr val="accent3">
                  <a:lumMod val="50000"/>
                </a:schemeClr>
              </a:solidFill>
            </a:endParaRPr>
          </a:p>
        </p:txBody>
      </p:sp>
      <p:sp>
        <p:nvSpPr>
          <p:cNvPr id="4" name="Date Placeholder 3">
            <a:extLst>
              <a:ext uri="{FF2B5EF4-FFF2-40B4-BE49-F238E27FC236}">
                <a16:creationId xmlns:a16="http://schemas.microsoft.com/office/drawing/2014/main" id="{B816D7CD-4C39-1946-B180-4ECE0B7FFC52}"/>
              </a:ext>
            </a:extLst>
          </p:cNvPr>
          <p:cNvSpPr>
            <a:spLocks noGrp="1"/>
          </p:cNvSpPr>
          <p:nvPr>
            <p:ph type="dt" sz="half" idx="10"/>
          </p:nvPr>
        </p:nvSpPr>
        <p:spPr/>
        <p:txBody>
          <a:bodyPr/>
          <a:lstStyle/>
          <a:p>
            <a:r>
              <a:rPr lang="it-IT" dirty="0"/>
              <a:t>04 Giugno 2019</a:t>
            </a:r>
            <a:endParaRPr lang="en-US" dirty="0"/>
          </a:p>
        </p:txBody>
      </p:sp>
      <p:sp>
        <p:nvSpPr>
          <p:cNvPr id="5" name="Footer Placeholder 4">
            <a:extLst>
              <a:ext uri="{FF2B5EF4-FFF2-40B4-BE49-F238E27FC236}">
                <a16:creationId xmlns:a16="http://schemas.microsoft.com/office/drawing/2014/main" id="{7C563C64-6E7F-2E48-AB7F-7A22E2E030F5}"/>
              </a:ext>
            </a:extLst>
          </p:cNvPr>
          <p:cNvSpPr>
            <a:spLocks noGrp="1"/>
          </p:cNvSpPr>
          <p:nvPr>
            <p:ph type="ftr" sz="quarter" idx="11"/>
          </p:nvPr>
        </p:nvSpPr>
        <p:spPr/>
        <p:txBody>
          <a:bodyPr/>
          <a:lstStyle/>
          <a:p>
            <a:r>
              <a:rPr lang="en-US" dirty="0"/>
              <a:t>Salvatore Costa</a:t>
            </a:r>
          </a:p>
        </p:txBody>
      </p:sp>
      <p:sp>
        <p:nvSpPr>
          <p:cNvPr id="6" name="Slide Number Placeholder 5">
            <a:extLst>
              <a:ext uri="{FF2B5EF4-FFF2-40B4-BE49-F238E27FC236}">
                <a16:creationId xmlns:a16="http://schemas.microsoft.com/office/drawing/2014/main" id="{012A1A0A-86DC-7F44-9069-072C364528B0}"/>
              </a:ext>
            </a:extLst>
          </p:cNvPr>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1476757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5CD89-C5B3-8F44-A3DF-46D0282ECB67}"/>
              </a:ext>
            </a:extLst>
          </p:cNvPr>
          <p:cNvSpPr>
            <a:spLocks noGrp="1"/>
          </p:cNvSpPr>
          <p:nvPr>
            <p:ph type="title"/>
          </p:nvPr>
        </p:nvSpPr>
        <p:spPr/>
        <p:txBody>
          <a:bodyPr/>
          <a:lstStyle/>
          <a:p>
            <a:r>
              <a:rPr lang="en-US" dirty="0" err="1"/>
              <a:t>sommario</a:t>
            </a:r>
            <a:endParaRPr lang="en-US"/>
          </a:p>
        </p:txBody>
      </p:sp>
      <p:graphicFrame>
        <p:nvGraphicFramePr>
          <p:cNvPr id="4" name="Content Placeholder 3">
            <a:extLst>
              <a:ext uri="{FF2B5EF4-FFF2-40B4-BE49-F238E27FC236}">
                <a16:creationId xmlns:a16="http://schemas.microsoft.com/office/drawing/2014/main" id="{285F9E6E-7777-9545-A712-C59DEE8D3F12}"/>
              </a:ext>
            </a:extLst>
          </p:cNvPr>
          <p:cNvGraphicFramePr>
            <a:graphicFrameLocks noGrp="1"/>
          </p:cNvGraphicFramePr>
          <p:nvPr>
            <p:ph idx="1"/>
            <p:extLst>
              <p:ext uri="{D42A27DB-BD31-4B8C-83A1-F6EECF244321}">
                <p14:modId xmlns:p14="http://schemas.microsoft.com/office/powerpoint/2010/main" val="649410688"/>
              </p:ext>
            </p:extLst>
          </p:nvPr>
        </p:nvGraphicFramePr>
        <p:xfrm>
          <a:off x="1451579" y="2015732"/>
          <a:ext cx="9603275" cy="3450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C1470560-EF62-904E-B5BF-E9CB4C53F2E5}"/>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7EE86638-F7FC-9A47-8211-2EA4A5830D8E}"/>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A204D3BE-493F-0B46-8B0E-EDEB9F82DCE7}"/>
              </a:ext>
            </a:extLst>
          </p:cNvPr>
          <p:cNvSpPr>
            <a:spLocks noGrp="1"/>
          </p:cNvSpPr>
          <p:nvPr>
            <p:ph type="sldNum" sz="quarter" idx="12"/>
          </p:nvPr>
        </p:nvSpPr>
        <p:spPr/>
        <p:txBody>
          <a:bodyPr/>
          <a:lstStyle/>
          <a:p>
            <a:fld id="{6D22F896-40B5-4ADD-8801-0D06FADFA095}" type="slidenum">
              <a:rPr lang="en-US" smtClean="0"/>
              <a:t>22</a:t>
            </a:fld>
            <a:endParaRPr lang="en-US"/>
          </a:p>
        </p:txBody>
      </p:sp>
    </p:spTree>
    <p:extLst>
      <p:ext uri="{BB962C8B-B14F-4D97-AF65-F5344CB8AC3E}">
        <p14:creationId xmlns:p14="http://schemas.microsoft.com/office/powerpoint/2010/main" val="620225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039A-F92E-D248-8873-D9582B5F188F}"/>
              </a:ext>
            </a:extLst>
          </p:cNvPr>
          <p:cNvSpPr>
            <a:spLocks noGrp="1"/>
          </p:cNvSpPr>
          <p:nvPr>
            <p:ph type="title"/>
          </p:nvPr>
        </p:nvSpPr>
        <p:spPr/>
        <p:txBody>
          <a:bodyPr/>
          <a:lstStyle/>
          <a:p>
            <a:r>
              <a:rPr lang="it-IT" dirty="0"/>
              <a:t>Sistema di </a:t>
            </a:r>
            <a:r>
              <a:rPr lang="it-IT" dirty="0" err="1"/>
              <a:t>aq</a:t>
            </a:r>
            <a:r>
              <a:rPr lang="it-IT" dirty="0"/>
              <a:t> @DFA: ... Nel nostro piano Triennale 2019-2021</a:t>
            </a:r>
          </a:p>
        </p:txBody>
      </p:sp>
      <p:sp>
        <p:nvSpPr>
          <p:cNvPr id="3" name="Content Placeholder 2">
            <a:extLst>
              <a:ext uri="{FF2B5EF4-FFF2-40B4-BE49-F238E27FC236}">
                <a16:creationId xmlns:a16="http://schemas.microsoft.com/office/drawing/2014/main" id="{E6D17264-96FC-EE46-8E8E-3E8A6E060778}"/>
              </a:ext>
            </a:extLst>
          </p:cNvPr>
          <p:cNvSpPr>
            <a:spLocks noGrp="1"/>
          </p:cNvSpPr>
          <p:nvPr>
            <p:ph idx="1"/>
          </p:nvPr>
        </p:nvSpPr>
        <p:spPr>
          <a:xfrm>
            <a:off x="1451578" y="2230885"/>
            <a:ext cx="4644421" cy="3450613"/>
          </a:xfrm>
        </p:spPr>
        <p:txBody>
          <a:bodyPr>
            <a:normAutofit/>
          </a:bodyPr>
          <a:lstStyle/>
          <a:p>
            <a:r>
              <a:rPr lang="it-IT" dirty="0"/>
              <a:t>Il </a:t>
            </a:r>
            <a:r>
              <a:rPr lang="it-IT" b="1" dirty="0"/>
              <a:t>Sistema di Assicurazione della Qualità del DFA</a:t>
            </a:r>
            <a:r>
              <a:rPr lang="it-IT" dirty="0"/>
              <a:t>, è illustrato in dettaglio nel capitolo 9 del </a:t>
            </a:r>
          </a:p>
          <a:p>
            <a:pPr marL="457200" lvl="1" indent="0">
              <a:buNone/>
            </a:pPr>
            <a:r>
              <a:rPr lang="it-IT" b="1" dirty="0"/>
              <a:t>Piano Triennale Dipartimentale 2019-2021 del Dipartimento di Fisica e Astronomia “Ettore Majorana” </a:t>
            </a:r>
            <a:endParaRPr lang="it-IT" dirty="0"/>
          </a:p>
          <a:p>
            <a:pPr lvl="1">
              <a:buFont typeface="Wingdings" pitchFamily="2" charset="2"/>
              <a:buChar char="Ø"/>
            </a:pPr>
            <a:r>
              <a:rPr lang="it-IT" dirty="0"/>
              <a:t>Reperibile sul sito web del DFA</a:t>
            </a:r>
          </a:p>
          <a:p>
            <a:pPr marL="0" indent="0">
              <a:buNone/>
            </a:pPr>
            <a:endParaRPr lang="it-IT" sz="2800" dirty="0"/>
          </a:p>
        </p:txBody>
      </p:sp>
      <p:sp>
        <p:nvSpPr>
          <p:cNvPr id="4" name="Date Placeholder 3">
            <a:extLst>
              <a:ext uri="{FF2B5EF4-FFF2-40B4-BE49-F238E27FC236}">
                <a16:creationId xmlns:a16="http://schemas.microsoft.com/office/drawing/2014/main" id="{B816D7CD-4C39-1946-B180-4ECE0B7FFC52}"/>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7C563C64-6E7F-2E48-AB7F-7A22E2E030F5}"/>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012A1A0A-86DC-7F44-9069-072C364528B0}"/>
              </a:ext>
            </a:extLst>
          </p:cNvPr>
          <p:cNvSpPr>
            <a:spLocks noGrp="1"/>
          </p:cNvSpPr>
          <p:nvPr>
            <p:ph type="sldNum" sz="quarter" idx="12"/>
          </p:nvPr>
        </p:nvSpPr>
        <p:spPr/>
        <p:txBody>
          <a:bodyPr/>
          <a:lstStyle/>
          <a:p>
            <a:fld id="{6D22F896-40B5-4ADD-8801-0D06FADFA095}" type="slidenum">
              <a:rPr lang="en-US" smtClean="0"/>
              <a:t>23</a:t>
            </a:fld>
            <a:endParaRPr lang="en-US"/>
          </a:p>
        </p:txBody>
      </p:sp>
      <p:pic>
        <p:nvPicPr>
          <p:cNvPr id="8" name="Picture 7">
            <a:extLst>
              <a:ext uri="{FF2B5EF4-FFF2-40B4-BE49-F238E27FC236}">
                <a16:creationId xmlns:a16="http://schemas.microsoft.com/office/drawing/2014/main" id="{0E36963C-F4BC-ED43-8DB6-F01FED2D7184}"/>
              </a:ext>
            </a:extLst>
          </p:cNvPr>
          <p:cNvPicPr>
            <a:picLocks noChangeAspect="1"/>
          </p:cNvPicPr>
          <p:nvPr/>
        </p:nvPicPr>
        <p:blipFill>
          <a:blip r:embed="rId2"/>
          <a:stretch>
            <a:fillRect/>
          </a:stretch>
        </p:blipFill>
        <p:spPr>
          <a:xfrm>
            <a:off x="6237514" y="2018701"/>
            <a:ext cx="4817339" cy="4039199"/>
          </a:xfrm>
          <a:prstGeom prst="rect">
            <a:avLst/>
          </a:prstGeom>
        </p:spPr>
      </p:pic>
    </p:spTree>
    <p:extLst>
      <p:ext uri="{BB962C8B-B14F-4D97-AF65-F5344CB8AC3E}">
        <p14:creationId xmlns:p14="http://schemas.microsoft.com/office/powerpoint/2010/main" val="3648258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039A-F92E-D248-8873-D9582B5F188F}"/>
              </a:ext>
            </a:extLst>
          </p:cNvPr>
          <p:cNvSpPr>
            <a:spLocks noGrp="1"/>
          </p:cNvSpPr>
          <p:nvPr>
            <p:ph type="title"/>
          </p:nvPr>
        </p:nvSpPr>
        <p:spPr/>
        <p:txBody>
          <a:bodyPr/>
          <a:lstStyle/>
          <a:p>
            <a:r>
              <a:rPr lang="it-IT" dirty="0"/>
              <a:t>Sistema di </a:t>
            </a:r>
            <a:r>
              <a:rPr lang="it-IT" dirty="0" err="1"/>
              <a:t>aq</a:t>
            </a:r>
            <a:r>
              <a:rPr lang="it-IT" dirty="0"/>
              <a:t> @DFA: </a:t>
            </a:r>
            <a:r>
              <a:rPr lang="it-IT" dirty="0" err="1"/>
              <a:t>DAl</a:t>
            </a:r>
            <a:r>
              <a:rPr lang="it-IT" dirty="0"/>
              <a:t> nostro piano Triennale 2019-2021...</a:t>
            </a:r>
          </a:p>
        </p:txBody>
      </p:sp>
      <p:sp>
        <p:nvSpPr>
          <p:cNvPr id="3" name="Content Placeholder 2">
            <a:extLst>
              <a:ext uri="{FF2B5EF4-FFF2-40B4-BE49-F238E27FC236}">
                <a16:creationId xmlns:a16="http://schemas.microsoft.com/office/drawing/2014/main" id="{E6D17264-96FC-EE46-8E8E-3E8A6E060778}"/>
              </a:ext>
            </a:extLst>
          </p:cNvPr>
          <p:cNvSpPr>
            <a:spLocks noGrp="1"/>
          </p:cNvSpPr>
          <p:nvPr>
            <p:ph idx="1"/>
          </p:nvPr>
        </p:nvSpPr>
        <p:spPr>
          <a:xfrm>
            <a:off x="1451578" y="2230885"/>
            <a:ext cx="9603275" cy="3450613"/>
          </a:xfrm>
        </p:spPr>
        <p:txBody>
          <a:bodyPr>
            <a:normAutofit fontScale="92500"/>
          </a:bodyPr>
          <a:lstStyle/>
          <a:p>
            <a:r>
              <a:rPr lang="it-IT" sz="2400" dirty="0"/>
              <a:t>In armonia con il "Sistema di Assicurazione della </a:t>
            </a:r>
            <a:r>
              <a:rPr lang="it-IT" sz="2400" dirty="0" err="1"/>
              <a:t>Qualita</a:t>
            </a:r>
            <a:r>
              <a:rPr lang="it-IT" sz="2400" dirty="0"/>
              <a:t>̀ dell’Ateneo di Catania", il </a:t>
            </a:r>
            <a:r>
              <a:rPr lang="it-IT" sz="2400" b="1" dirty="0"/>
              <a:t>sistema di Assicurazione della </a:t>
            </a:r>
            <a:r>
              <a:rPr lang="it-IT" sz="2400" b="1" dirty="0" err="1"/>
              <a:t>Qualita</a:t>
            </a:r>
            <a:r>
              <a:rPr lang="it-IT" sz="2400" b="1" dirty="0"/>
              <a:t>̀ nel DFA</a:t>
            </a:r>
            <a:r>
              <a:rPr lang="it-IT" sz="2400" dirty="0"/>
              <a:t> è costituito </a:t>
            </a:r>
          </a:p>
          <a:p>
            <a:pPr marL="457200" indent="-457200">
              <a:buFont typeface="+mj-lt"/>
              <a:buAutoNum type="arabicPeriod"/>
            </a:pPr>
            <a:r>
              <a:rPr lang="it-IT" sz="2400" dirty="0"/>
              <a:t>da una </a:t>
            </a:r>
            <a:r>
              <a:rPr lang="it-IT" sz="2400" b="1" dirty="0">
                <a:solidFill>
                  <a:schemeClr val="accent1"/>
                </a:solidFill>
              </a:rPr>
              <a:t>Commissione </a:t>
            </a:r>
            <a:r>
              <a:rPr lang="it-IT" sz="2400" b="1" dirty="0" err="1">
                <a:solidFill>
                  <a:schemeClr val="accent1"/>
                </a:solidFill>
              </a:rPr>
              <a:t>Qualita</a:t>
            </a:r>
            <a:r>
              <a:rPr lang="it-IT" sz="2400" b="1" dirty="0">
                <a:solidFill>
                  <a:schemeClr val="accent1"/>
                </a:solidFill>
              </a:rPr>
              <a:t>̀ del Dipartimento (CQD) </a:t>
            </a:r>
          </a:p>
          <a:p>
            <a:pPr marL="457200" indent="-457200">
              <a:buFont typeface="+mj-lt"/>
              <a:buAutoNum type="arabicPeriod"/>
            </a:pPr>
            <a:r>
              <a:rPr lang="it-IT" sz="2400" dirty="0"/>
              <a:t>e da un </a:t>
            </a:r>
            <a:r>
              <a:rPr lang="it-IT" sz="2400" b="1" dirty="0">
                <a:solidFill>
                  <a:schemeClr val="accent1"/>
                </a:solidFill>
              </a:rPr>
              <a:t>Gruppo di Gestione di AQ del </a:t>
            </a:r>
            <a:r>
              <a:rPr lang="it-IT" sz="2400" b="1" dirty="0" err="1">
                <a:solidFill>
                  <a:schemeClr val="accent1"/>
                </a:solidFill>
              </a:rPr>
              <a:t>CdS</a:t>
            </a:r>
            <a:r>
              <a:rPr lang="it-IT" sz="2400" b="1" dirty="0">
                <a:solidFill>
                  <a:schemeClr val="accent1"/>
                </a:solidFill>
              </a:rPr>
              <a:t> (GGAQ, </a:t>
            </a:r>
            <a:r>
              <a:rPr lang="it-IT" sz="2400" b="1" dirty="0" err="1">
                <a:solidFill>
                  <a:schemeClr val="accent1"/>
                </a:solidFill>
              </a:rPr>
              <a:t>gia</a:t>
            </a:r>
            <a:r>
              <a:rPr lang="it-IT" sz="2400" b="1" dirty="0">
                <a:solidFill>
                  <a:schemeClr val="accent1"/>
                </a:solidFill>
              </a:rPr>
              <a:t>̀ Gruppo del Riesame) per ciascuno dei due Corsi di Studio</a:t>
            </a:r>
            <a:r>
              <a:rPr lang="it-IT" sz="2400" dirty="0"/>
              <a:t> (</a:t>
            </a:r>
            <a:r>
              <a:rPr lang="it-IT" sz="2400" dirty="0" err="1"/>
              <a:t>CdS</a:t>
            </a:r>
            <a:r>
              <a:rPr lang="it-IT" sz="2400" dirty="0"/>
              <a:t>) afferenti al DFA, e </a:t>
            </a:r>
            <a:r>
              <a:rPr lang="it-IT" sz="2400" dirty="0" err="1"/>
              <a:t>cioe</a:t>
            </a:r>
            <a:r>
              <a:rPr lang="it-IT" sz="2400" dirty="0"/>
              <a:t>̀ il </a:t>
            </a:r>
            <a:r>
              <a:rPr lang="it-IT" sz="2400" dirty="0" err="1"/>
              <a:t>CdS</a:t>
            </a:r>
            <a:r>
              <a:rPr lang="it-IT" sz="2400" dirty="0"/>
              <a:t> Triennale L-30 (Fisica) e il </a:t>
            </a:r>
            <a:r>
              <a:rPr lang="it-IT" sz="2400" dirty="0" err="1"/>
              <a:t>CdS</a:t>
            </a:r>
            <a:r>
              <a:rPr lang="it-IT" sz="2400" dirty="0"/>
              <a:t> Magistrale LM-17 (</a:t>
            </a:r>
            <a:r>
              <a:rPr lang="it-IT" sz="2400" dirty="0" err="1"/>
              <a:t>Physics</a:t>
            </a:r>
            <a:r>
              <a:rPr lang="it-IT" sz="2400" dirty="0"/>
              <a:t>)</a:t>
            </a:r>
            <a:endParaRPr lang="it-IT" sz="3200" dirty="0"/>
          </a:p>
        </p:txBody>
      </p:sp>
      <p:sp>
        <p:nvSpPr>
          <p:cNvPr id="4" name="Date Placeholder 3">
            <a:extLst>
              <a:ext uri="{FF2B5EF4-FFF2-40B4-BE49-F238E27FC236}">
                <a16:creationId xmlns:a16="http://schemas.microsoft.com/office/drawing/2014/main" id="{B816D7CD-4C39-1946-B180-4ECE0B7FFC52}"/>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7C563C64-6E7F-2E48-AB7F-7A22E2E030F5}"/>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012A1A0A-86DC-7F44-9069-072C364528B0}"/>
              </a:ext>
            </a:extLst>
          </p:cNvPr>
          <p:cNvSpPr>
            <a:spLocks noGrp="1"/>
          </p:cNvSpPr>
          <p:nvPr>
            <p:ph type="sldNum" sz="quarter" idx="12"/>
          </p:nvPr>
        </p:nvSpPr>
        <p:spPr/>
        <p:txBody>
          <a:bodyPr/>
          <a:lstStyle/>
          <a:p>
            <a:fld id="{6D22F896-40B5-4ADD-8801-0D06FADFA095}" type="slidenum">
              <a:rPr lang="en-US" smtClean="0"/>
              <a:t>24</a:t>
            </a:fld>
            <a:endParaRPr lang="en-US"/>
          </a:p>
        </p:txBody>
      </p:sp>
    </p:spTree>
    <p:extLst>
      <p:ext uri="{BB962C8B-B14F-4D97-AF65-F5344CB8AC3E}">
        <p14:creationId xmlns:p14="http://schemas.microsoft.com/office/powerpoint/2010/main" val="3119443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039A-F92E-D248-8873-D9582B5F188F}"/>
              </a:ext>
            </a:extLst>
          </p:cNvPr>
          <p:cNvSpPr>
            <a:spLocks noGrp="1"/>
          </p:cNvSpPr>
          <p:nvPr>
            <p:ph type="title"/>
          </p:nvPr>
        </p:nvSpPr>
        <p:spPr/>
        <p:txBody>
          <a:bodyPr/>
          <a:lstStyle/>
          <a:p>
            <a:r>
              <a:rPr lang="it-IT" dirty="0"/>
              <a:t>I GGAQ dei </a:t>
            </a:r>
            <a:r>
              <a:rPr lang="it-IT" dirty="0" err="1"/>
              <a:t>Cds</a:t>
            </a:r>
            <a:r>
              <a:rPr lang="it-IT" dirty="0"/>
              <a:t> afferenti al @DFA</a:t>
            </a:r>
          </a:p>
        </p:txBody>
      </p:sp>
      <p:sp>
        <p:nvSpPr>
          <p:cNvPr id="3" name="Content Placeholder 2">
            <a:extLst>
              <a:ext uri="{FF2B5EF4-FFF2-40B4-BE49-F238E27FC236}">
                <a16:creationId xmlns:a16="http://schemas.microsoft.com/office/drawing/2014/main" id="{E6D17264-96FC-EE46-8E8E-3E8A6E060778}"/>
              </a:ext>
            </a:extLst>
          </p:cNvPr>
          <p:cNvSpPr>
            <a:spLocks noGrp="1"/>
          </p:cNvSpPr>
          <p:nvPr>
            <p:ph idx="1"/>
          </p:nvPr>
        </p:nvSpPr>
        <p:spPr>
          <a:xfrm>
            <a:off x="885569" y="2230884"/>
            <a:ext cx="4361393" cy="3450613"/>
          </a:xfrm>
        </p:spPr>
        <p:txBody>
          <a:bodyPr>
            <a:normAutofit/>
          </a:bodyPr>
          <a:lstStyle/>
          <a:p>
            <a:r>
              <a:rPr lang="it-IT" dirty="0"/>
              <a:t>Ciascuno dei due GGAQ è costituito: </a:t>
            </a:r>
          </a:p>
          <a:p>
            <a:pPr marL="800100" lvl="1" indent="-342900">
              <a:buFont typeface="+mj-lt"/>
              <a:buAutoNum type="arabicPeriod"/>
            </a:pPr>
            <a:r>
              <a:rPr lang="it-IT" dirty="0"/>
              <a:t>dal Presidente del </a:t>
            </a:r>
            <a:r>
              <a:rPr lang="it-IT" dirty="0" err="1"/>
              <a:t>CdS</a:t>
            </a:r>
            <a:r>
              <a:rPr lang="it-IT" dirty="0"/>
              <a:t>; </a:t>
            </a:r>
          </a:p>
          <a:p>
            <a:pPr marL="800100" lvl="1" indent="-342900">
              <a:buFont typeface="+mj-lt"/>
              <a:buAutoNum type="arabicPeriod"/>
            </a:pPr>
            <a:r>
              <a:rPr lang="it-IT" dirty="0"/>
              <a:t>da un docente del </a:t>
            </a:r>
            <a:r>
              <a:rPr lang="it-IT" dirty="0" err="1"/>
              <a:t>CdS</a:t>
            </a:r>
            <a:r>
              <a:rPr lang="it-IT" dirty="0"/>
              <a:t>; </a:t>
            </a:r>
          </a:p>
          <a:p>
            <a:pPr marL="800100" lvl="1" indent="-342900">
              <a:buFont typeface="+mj-lt"/>
              <a:buAutoNum type="arabicPeriod"/>
            </a:pPr>
            <a:r>
              <a:rPr lang="it-IT" dirty="0"/>
              <a:t>da uno studente del </a:t>
            </a:r>
            <a:r>
              <a:rPr lang="it-IT" dirty="0" err="1"/>
              <a:t>CdS</a:t>
            </a:r>
            <a:r>
              <a:rPr lang="it-IT" dirty="0"/>
              <a:t>; </a:t>
            </a:r>
          </a:p>
          <a:p>
            <a:pPr marL="800100" lvl="1" indent="-342900">
              <a:buFont typeface="+mj-lt"/>
              <a:buAutoNum type="arabicPeriod"/>
            </a:pPr>
            <a:r>
              <a:rPr lang="it-IT" dirty="0"/>
              <a:t>da una unità di personale tecnico-amministrativo, e precisamente dalla persona responsabile dell’Ufficio Didattico. </a:t>
            </a:r>
          </a:p>
          <a:p>
            <a:pPr marL="0" indent="0">
              <a:buNone/>
            </a:pPr>
            <a:endParaRPr lang="it-IT" sz="2800" dirty="0"/>
          </a:p>
        </p:txBody>
      </p:sp>
      <p:sp>
        <p:nvSpPr>
          <p:cNvPr id="4" name="Date Placeholder 3">
            <a:extLst>
              <a:ext uri="{FF2B5EF4-FFF2-40B4-BE49-F238E27FC236}">
                <a16:creationId xmlns:a16="http://schemas.microsoft.com/office/drawing/2014/main" id="{B816D7CD-4C39-1946-B180-4ECE0B7FFC52}"/>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7C563C64-6E7F-2E48-AB7F-7A22E2E030F5}"/>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012A1A0A-86DC-7F44-9069-072C364528B0}"/>
              </a:ext>
            </a:extLst>
          </p:cNvPr>
          <p:cNvSpPr>
            <a:spLocks noGrp="1"/>
          </p:cNvSpPr>
          <p:nvPr>
            <p:ph type="sldNum" sz="quarter" idx="12"/>
          </p:nvPr>
        </p:nvSpPr>
        <p:spPr/>
        <p:txBody>
          <a:bodyPr/>
          <a:lstStyle/>
          <a:p>
            <a:fld id="{6D22F896-40B5-4ADD-8801-0D06FADFA095}" type="slidenum">
              <a:rPr lang="en-US" smtClean="0"/>
              <a:t>25</a:t>
            </a:fld>
            <a:endParaRPr lang="en-US"/>
          </a:p>
        </p:txBody>
      </p:sp>
      <p:sp>
        <p:nvSpPr>
          <p:cNvPr id="7" name="Content Placeholder 2">
            <a:extLst>
              <a:ext uri="{FF2B5EF4-FFF2-40B4-BE49-F238E27FC236}">
                <a16:creationId xmlns:a16="http://schemas.microsoft.com/office/drawing/2014/main" id="{810773CE-4179-024B-9E8E-9DB26B4A402C}"/>
              </a:ext>
            </a:extLst>
          </p:cNvPr>
          <p:cNvSpPr txBox="1">
            <a:spLocks/>
          </p:cNvSpPr>
          <p:nvPr/>
        </p:nvSpPr>
        <p:spPr>
          <a:xfrm>
            <a:off x="5524500" y="1920729"/>
            <a:ext cx="3766457" cy="207976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it-IT" dirty="0"/>
              <a:t>GGAQ L-30: </a:t>
            </a:r>
          </a:p>
          <a:p>
            <a:pPr marL="800100" lvl="1" indent="-342900">
              <a:buFont typeface="+mj-lt"/>
              <a:buAutoNum type="arabicPeriod"/>
            </a:pPr>
            <a:r>
              <a:rPr lang="it-IT" dirty="0"/>
              <a:t>Prof. Giuseppe Russo</a:t>
            </a:r>
          </a:p>
          <a:p>
            <a:pPr marL="800100" lvl="1" indent="-342900">
              <a:buFont typeface="+mj-lt"/>
              <a:buAutoNum type="arabicPeriod"/>
            </a:pPr>
            <a:r>
              <a:rPr lang="it-IT" dirty="0"/>
              <a:t>Prof. Alessandro </a:t>
            </a:r>
            <a:r>
              <a:rPr lang="it-IT" dirty="0" err="1"/>
              <a:t>Pluchino</a:t>
            </a:r>
            <a:endParaRPr lang="it-IT" dirty="0"/>
          </a:p>
          <a:p>
            <a:pPr marL="800100" lvl="1" indent="-342900">
              <a:buFont typeface="+mj-lt"/>
              <a:buAutoNum type="arabicPeriod"/>
            </a:pPr>
            <a:r>
              <a:rPr lang="it-IT" dirty="0"/>
              <a:t>Sig. Giorgio Anfuso</a:t>
            </a:r>
          </a:p>
          <a:p>
            <a:pPr marL="800100" lvl="1" indent="-342900">
              <a:buFont typeface="+mj-lt"/>
              <a:buAutoNum type="arabicPeriod"/>
            </a:pPr>
            <a:r>
              <a:rPr lang="it-IT" dirty="0"/>
              <a:t>Dr.ssa Sara De Francisci</a:t>
            </a:r>
          </a:p>
          <a:p>
            <a:pPr marL="0" indent="0">
              <a:buFont typeface="Arial" panose="020B0604020202020204" pitchFamily="34" charset="0"/>
              <a:buNone/>
            </a:pPr>
            <a:endParaRPr lang="it-IT" sz="2800" dirty="0"/>
          </a:p>
        </p:txBody>
      </p:sp>
      <p:sp>
        <p:nvSpPr>
          <p:cNvPr id="8" name="Content Placeholder 2">
            <a:extLst>
              <a:ext uri="{FF2B5EF4-FFF2-40B4-BE49-F238E27FC236}">
                <a16:creationId xmlns:a16="http://schemas.microsoft.com/office/drawing/2014/main" id="{7368A6E1-10F1-2044-8FCC-4481F247D2F0}"/>
              </a:ext>
            </a:extLst>
          </p:cNvPr>
          <p:cNvSpPr txBox="1">
            <a:spLocks/>
          </p:cNvSpPr>
          <p:nvPr/>
        </p:nvSpPr>
        <p:spPr>
          <a:xfrm>
            <a:off x="8047960" y="4082139"/>
            <a:ext cx="3675866" cy="195917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it-IT" dirty="0"/>
              <a:t>GGAQ LM-17: </a:t>
            </a:r>
          </a:p>
          <a:p>
            <a:pPr marL="800100" lvl="1" indent="-342900">
              <a:buFont typeface="+mj-lt"/>
              <a:buAutoNum type="arabicPeriod"/>
            </a:pPr>
            <a:r>
              <a:rPr lang="it-IT" dirty="0"/>
              <a:t>Prof. Josette </a:t>
            </a:r>
            <a:r>
              <a:rPr lang="it-IT" dirty="0" err="1"/>
              <a:t>Immè</a:t>
            </a:r>
            <a:endParaRPr lang="it-IT" dirty="0"/>
          </a:p>
          <a:p>
            <a:pPr marL="800100" lvl="1" indent="-342900">
              <a:buFont typeface="+mj-lt"/>
              <a:buAutoNum type="arabicPeriod"/>
            </a:pPr>
            <a:r>
              <a:rPr lang="it-IT" dirty="0"/>
              <a:t>Prof. Antonio </a:t>
            </a:r>
            <a:r>
              <a:rPr lang="it-IT" dirty="0" err="1"/>
              <a:t>Terrasi</a:t>
            </a:r>
            <a:endParaRPr lang="it-IT" dirty="0"/>
          </a:p>
          <a:p>
            <a:pPr marL="800100" lvl="1" indent="-342900">
              <a:buFont typeface="+mj-lt"/>
              <a:buAutoNum type="arabicPeriod"/>
            </a:pPr>
            <a:r>
              <a:rPr lang="it-IT" dirty="0"/>
              <a:t>Dr. Daniele Rizzo</a:t>
            </a:r>
          </a:p>
          <a:p>
            <a:pPr marL="800100" lvl="1" indent="-342900">
              <a:buFont typeface="+mj-lt"/>
              <a:buAutoNum type="arabicPeriod"/>
            </a:pPr>
            <a:r>
              <a:rPr lang="it-IT" dirty="0"/>
              <a:t>Dr.ssa Sara De Francisci</a:t>
            </a:r>
          </a:p>
        </p:txBody>
      </p:sp>
    </p:spTree>
    <p:extLst>
      <p:ext uri="{BB962C8B-B14F-4D97-AF65-F5344CB8AC3E}">
        <p14:creationId xmlns:p14="http://schemas.microsoft.com/office/powerpoint/2010/main" val="3610839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039A-F92E-D248-8873-D9582B5F188F}"/>
              </a:ext>
            </a:extLst>
          </p:cNvPr>
          <p:cNvSpPr>
            <a:spLocks noGrp="1"/>
          </p:cNvSpPr>
          <p:nvPr>
            <p:ph type="title"/>
          </p:nvPr>
        </p:nvSpPr>
        <p:spPr/>
        <p:txBody>
          <a:bodyPr/>
          <a:lstStyle/>
          <a:p>
            <a:r>
              <a:rPr lang="it-IT" dirty="0"/>
              <a:t>Struttura della </a:t>
            </a:r>
            <a:r>
              <a:rPr lang="it-IT" dirty="0" err="1"/>
              <a:t>cqd</a:t>
            </a:r>
            <a:r>
              <a:rPr lang="it-IT" dirty="0"/>
              <a:t> del </a:t>
            </a:r>
            <a:r>
              <a:rPr lang="it-IT" dirty="0" err="1"/>
              <a:t>dfa</a:t>
            </a:r>
            <a:endParaRPr lang="it-IT" dirty="0"/>
          </a:p>
        </p:txBody>
      </p:sp>
      <p:sp>
        <p:nvSpPr>
          <p:cNvPr id="3" name="Content Placeholder 2">
            <a:extLst>
              <a:ext uri="{FF2B5EF4-FFF2-40B4-BE49-F238E27FC236}">
                <a16:creationId xmlns:a16="http://schemas.microsoft.com/office/drawing/2014/main" id="{E6D17264-96FC-EE46-8E8E-3E8A6E060778}"/>
              </a:ext>
            </a:extLst>
          </p:cNvPr>
          <p:cNvSpPr>
            <a:spLocks noGrp="1"/>
          </p:cNvSpPr>
          <p:nvPr>
            <p:ph idx="1"/>
          </p:nvPr>
        </p:nvSpPr>
        <p:spPr>
          <a:xfrm>
            <a:off x="1451578" y="2230885"/>
            <a:ext cx="9603275" cy="3450613"/>
          </a:xfrm>
        </p:spPr>
        <p:txBody>
          <a:bodyPr>
            <a:normAutofit fontScale="92500" lnSpcReduction="20000"/>
          </a:bodyPr>
          <a:lstStyle/>
          <a:p>
            <a:r>
              <a:rPr lang="it-IT" dirty="0"/>
              <a:t>Il DFA ha deciso di costituire la </a:t>
            </a:r>
            <a:r>
              <a:rPr lang="it-IT" b="1" dirty="0"/>
              <a:t>CQD</a:t>
            </a:r>
            <a:r>
              <a:rPr lang="it-IT" dirty="0"/>
              <a:t> nella sua composizione </a:t>
            </a:r>
            <a:r>
              <a:rPr lang="it-IT" dirty="0" err="1"/>
              <a:t>piu</a:t>
            </a:r>
            <a:r>
              <a:rPr lang="it-IT" dirty="0"/>
              <a:t>̀ ampia prevista dal </a:t>
            </a:r>
            <a:r>
              <a:rPr lang="it-IT" b="1" dirty="0"/>
              <a:t>"Sistema di Assicurazione della </a:t>
            </a:r>
            <a:r>
              <a:rPr lang="it-IT" b="1" dirty="0" err="1"/>
              <a:t>Qualita</a:t>
            </a:r>
            <a:r>
              <a:rPr lang="it-IT" b="1" dirty="0"/>
              <a:t>̀ dell’Ateneo di Catania”</a:t>
            </a:r>
            <a:r>
              <a:rPr lang="it-IT" dirty="0"/>
              <a:t>, </a:t>
            </a:r>
            <a:r>
              <a:rPr lang="it-IT" dirty="0" err="1"/>
              <a:t>cioe</a:t>
            </a:r>
            <a:r>
              <a:rPr lang="it-IT" dirty="0"/>
              <a:t>̀ </a:t>
            </a:r>
            <a:r>
              <a:rPr lang="it-IT" b="1" dirty="0">
                <a:solidFill>
                  <a:schemeClr val="accent1"/>
                </a:solidFill>
              </a:rPr>
              <a:t>10 membri</a:t>
            </a:r>
            <a:r>
              <a:rPr lang="it-IT" dirty="0"/>
              <a:t>. </a:t>
            </a:r>
          </a:p>
          <a:p>
            <a:r>
              <a:rPr lang="it-IT" dirty="0"/>
              <a:t>Inoltre, considerato il piccolo numero di </a:t>
            </a:r>
            <a:r>
              <a:rPr lang="it-IT" dirty="0" err="1"/>
              <a:t>CdS</a:t>
            </a:r>
            <a:r>
              <a:rPr lang="it-IT" dirty="0"/>
              <a:t> afferenti al DFA e il loro profilo culturale interconnesso (per il quale l’ unico </a:t>
            </a:r>
            <a:r>
              <a:rPr lang="it-IT" dirty="0" err="1"/>
              <a:t>CdS</a:t>
            </a:r>
            <a:r>
              <a:rPr lang="it-IT" dirty="0"/>
              <a:t> Triennale, L-30, sostanzialmente fornisce conoscenze e abilità di base per proseguire gli studi in uno qualsiasi dei </a:t>
            </a:r>
            <a:r>
              <a:rPr lang="it-IT" i="1" dirty="0"/>
              <a:t>curricula </a:t>
            </a:r>
            <a:r>
              <a:rPr lang="it-IT" dirty="0"/>
              <a:t>dell’ unico </a:t>
            </a:r>
            <a:r>
              <a:rPr lang="it-IT" dirty="0" err="1"/>
              <a:t>CdS</a:t>
            </a:r>
            <a:r>
              <a:rPr lang="it-IT" dirty="0"/>
              <a:t> Magistrale, LM-17, dove la figura professionale del Fisico viene compiutamente formata), e al fine di favorire sinergie e ridurre al minimo sia conflitti di competenze che duplicazioni di lavoro tra i tre organismi, il DFA ha anche deciso che </a:t>
            </a:r>
            <a:r>
              <a:rPr lang="it-IT" b="1" dirty="0">
                <a:solidFill>
                  <a:schemeClr val="accent1"/>
                </a:solidFill>
              </a:rPr>
              <a:t>i membri dei GGAQ dei due </a:t>
            </a:r>
            <a:r>
              <a:rPr lang="it-IT" b="1" dirty="0" err="1">
                <a:solidFill>
                  <a:schemeClr val="accent1"/>
                </a:solidFill>
              </a:rPr>
              <a:t>CdS</a:t>
            </a:r>
            <a:r>
              <a:rPr lang="it-IT" b="1" dirty="0">
                <a:solidFill>
                  <a:schemeClr val="accent1"/>
                </a:solidFill>
              </a:rPr>
              <a:t>, con esclusione dei Presidenti dei </a:t>
            </a:r>
            <a:r>
              <a:rPr lang="it-IT" b="1" dirty="0" err="1">
                <a:solidFill>
                  <a:schemeClr val="accent1"/>
                </a:solidFill>
              </a:rPr>
              <a:t>CdS</a:t>
            </a:r>
            <a:r>
              <a:rPr lang="it-IT" b="1" dirty="0">
                <a:solidFill>
                  <a:schemeClr val="accent1"/>
                </a:solidFill>
              </a:rPr>
              <a:t> stessi, siano anche membri della CQD</a:t>
            </a:r>
            <a:r>
              <a:rPr lang="it-IT" dirty="0"/>
              <a:t>. </a:t>
            </a:r>
            <a:r>
              <a:rPr lang="it-IT" dirty="0" err="1"/>
              <a:t>Poiche</a:t>
            </a:r>
            <a:r>
              <a:rPr lang="it-IT" dirty="0"/>
              <a:t>́ l’unità di personale tecnico-amministrativo componente dei due GAAQ è fisicamente la stessa persona, la CQD risulta composta come nella slide seguente: </a:t>
            </a:r>
            <a:endParaRPr lang="it-IT" sz="2400" dirty="0"/>
          </a:p>
        </p:txBody>
      </p:sp>
      <p:sp>
        <p:nvSpPr>
          <p:cNvPr id="4" name="Date Placeholder 3">
            <a:extLst>
              <a:ext uri="{FF2B5EF4-FFF2-40B4-BE49-F238E27FC236}">
                <a16:creationId xmlns:a16="http://schemas.microsoft.com/office/drawing/2014/main" id="{B816D7CD-4C39-1946-B180-4ECE0B7FFC52}"/>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7C563C64-6E7F-2E48-AB7F-7A22E2E030F5}"/>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012A1A0A-86DC-7F44-9069-072C364528B0}"/>
              </a:ext>
            </a:extLst>
          </p:cNvPr>
          <p:cNvSpPr>
            <a:spLocks noGrp="1"/>
          </p:cNvSpPr>
          <p:nvPr>
            <p:ph type="sldNum" sz="quarter" idx="12"/>
          </p:nvPr>
        </p:nvSpPr>
        <p:spPr/>
        <p:txBody>
          <a:bodyPr/>
          <a:lstStyle/>
          <a:p>
            <a:fld id="{6D22F896-40B5-4ADD-8801-0D06FADFA095}" type="slidenum">
              <a:rPr lang="en-US" smtClean="0"/>
              <a:t>26</a:t>
            </a:fld>
            <a:endParaRPr lang="en-US"/>
          </a:p>
        </p:txBody>
      </p:sp>
    </p:spTree>
    <p:extLst>
      <p:ext uri="{BB962C8B-B14F-4D97-AF65-F5344CB8AC3E}">
        <p14:creationId xmlns:p14="http://schemas.microsoft.com/office/powerpoint/2010/main" val="2923636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039A-F92E-D248-8873-D9582B5F188F}"/>
              </a:ext>
            </a:extLst>
          </p:cNvPr>
          <p:cNvSpPr>
            <a:spLocks noGrp="1"/>
          </p:cNvSpPr>
          <p:nvPr>
            <p:ph type="title"/>
          </p:nvPr>
        </p:nvSpPr>
        <p:spPr/>
        <p:txBody>
          <a:bodyPr>
            <a:noAutofit/>
          </a:bodyPr>
          <a:lstStyle/>
          <a:p>
            <a:r>
              <a:rPr lang="it-IT" sz="2400" dirty="0"/>
              <a:t>Composizione della </a:t>
            </a:r>
            <a:r>
              <a:rPr lang="it-IT" sz="2400" dirty="0" err="1"/>
              <a:t>cqd</a:t>
            </a:r>
            <a:r>
              <a:rPr lang="it-IT" sz="2400" dirty="0"/>
              <a:t> del </a:t>
            </a:r>
            <a:r>
              <a:rPr lang="it-IT" sz="2400" dirty="0" err="1"/>
              <a:t>dfa</a:t>
            </a:r>
            <a:r>
              <a:rPr lang="it-IT" sz="2400" dirty="0"/>
              <a:t> (Approvata in consiglio l’ 11.12.2018, nominata dal direttore il 12.12.2018)</a:t>
            </a:r>
            <a:br>
              <a:rPr lang="it-IT" sz="2400" dirty="0"/>
            </a:br>
            <a:endParaRPr lang="it-IT" sz="2400" dirty="0"/>
          </a:p>
        </p:txBody>
      </p:sp>
      <p:sp>
        <p:nvSpPr>
          <p:cNvPr id="3" name="Content Placeholder 2">
            <a:extLst>
              <a:ext uri="{FF2B5EF4-FFF2-40B4-BE49-F238E27FC236}">
                <a16:creationId xmlns:a16="http://schemas.microsoft.com/office/drawing/2014/main" id="{E6D17264-96FC-EE46-8E8E-3E8A6E060778}"/>
              </a:ext>
            </a:extLst>
          </p:cNvPr>
          <p:cNvSpPr>
            <a:spLocks noGrp="1"/>
          </p:cNvSpPr>
          <p:nvPr>
            <p:ph idx="1"/>
          </p:nvPr>
        </p:nvSpPr>
        <p:spPr>
          <a:xfrm>
            <a:off x="885569" y="1902743"/>
            <a:ext cx="5580545" cy="4142254"/>
          </a:xfrm>
        </p:spPr>
        <p:txBody>
          <a:bodyPr>
            <a:normAutofit fontScale="85000" lnSpcReduction="10000"/>
          </a:bodyPr>
          <a:lstStyle/>
          <a:p>
            <a:pPr marL="457200" lvl="1" indent="0">
              <a:buNone/>
            </a:pPr>
            <a:r>
              <a:rPr lang="it-IT" sz="2200" dirty="0"/>
              <a:t>La CQD del DFA risulta così composta: </a:t>
            </a:r>
          </a:p>
          <a:p>
            <a:pPr marL="914400" lvl="1" indent="-457200">
              <a:buFont typeface="+mj-lt"/>
              <a:buAutoNum type="arabicPeriod"/>
            </a:pPr>
            <a:r>
              <a:rPr lang="it-IT" dirty="0"/>
              <a:t>il Presidente: un docente del DFA </a:t>
            </a:r>
            <a:r>
              <a:rPr lang="it-IT" dirty="0">
                <a:solidFill>
                  <a:schemeClr val="accent1"/>
                </a:solidFill>
              </a:rPr>
              <a:t>delegato dal Direttore al ruolo di </a:t>
            </a:r>
            <a:r>
              <a:rPr lang="it-IT" b="1" dirty="0">
                <a:solidFill>
                  <a:schemeClr val="accent1"/>
                </a:solidFill>
              </a:rPr>
              <a:t>Responsabile per l’Assicurazione della </a:t>
            </a:r>
            <a:r>
              <a:rPr lang="it-IT" b="1" dirty="0" err="1">
                <a:solidFill>
                  <a:schemeClr val="accent1"/>
                </a:solidFill>
              </a:rPr>
              <a:t>Qualita</a:t>
            </a:r>
            <a:r>
              <a:rPr lang="it-IT" b="1" dirty="0"/>
              <a:t>̀</a:t>
            </a:r>
            <a:r>
              <a:rPr lang="it-IT" dirty="0"/>
              <a:t>, ruolo che il "Sistema di Assicurazione della </a:t>
            </a:r>
            <a:r>
              <a:rPr lang="it-IT" dirty="0" err="1"/>
              <a:t>Qualita</a:t>
            </a:r>
            <a:r>
              <a:rPr lang="it-IT" dirty="0"/>
              <a:t>̀ dell’Ateneo di Catania" attribuisce al Direttore, al quale attribuisce anche la Presidenza della CQD; </a:t>
            </a:r>
          </a:p>
          <a:p>
            <a:pPr marL="914400" lvl="1" indent="-457200">
              <a:buFont typeface="+mj-lt"/>
              <a:buAutoNum type="arabicPeriod"/>
            </a:pPr>
            <a:r>
              <a:rPr lang="it-IT" dirty="0"/>
              <a:t>il docente membro del GAAQ del </a:t>
            </a:r>
            <a:r>
              <a:rPr lang="it-IT" dirty="0" err="1"/>
              <a:t>CdS</a:t>
            </a:r>
            <a:r>
              <a:rPr lang="it-IT" dirty="0"/>
              <a:t> L-30; </a:t>
            </a:r>
          </a:p>
          <a:p>
            <a:pPr marL="914400" lvl="1" indent="-457200">
              <a:buFont typeface="+mj-lt"/>
              <a:buAutoNum type="arabicPeriod"/>
            </a:pPr>
            <a:r>
              <a:rPr lang="it-IT" dirty="0"/>
              <a:t>il docente membro del GAAQ del </a:t>
            </a:r>
            <a:r>
              <a:rPr lang="it-IT" dirty="0" err="1"/>
              <a:t>Cds</a:t>
            </a:r>
            <a:r>
              <a:rPr lang="it-IT" dirty="0"/>
              <a:t> LM-17; </a:t>
            </a:r>
          </a:p>
          <a:p>
            <a:pPr marL="914400" lvl="1" indent="-457200">
              <a:buFont typeface="+mj-lt"/>
              <a:buAutoNum type="arabicPeriod"/>
            </a:pPr>
            <a:r>
              <a:rPr lang="it-IT" dirty="0"/>
              <a:t>altri 4 docenti del DFA; </a:t>
            </a:r>
          </a:p>
          <a:p>
            <a:pPr marL="914400" lvl="1" indent="-457200">
              <a:buFont typeface="+mj-lt"/>
              <a:buAutoNum type="arabicPeriod"/>
            </a:pPr>
            <a:r>
              <a:rPr lang="it-IT" dirty="0"/>
              <a:t>lo studente membro del GAAQ del </a:t>
            </a:r>
            <a:r>
              <a:rPr lang="it-IT" dirty="0" err="1"/>
              <a:t>CdS</a:t>
            </a:r>
            <a:r>
              <a:rPr lang="it-IT" dirty="0"/>
              <a:t> L-30; </a:t>
            </a:r>
          </a:p>
          <a:p>
            <a:pPr marL="914400" lvl="1" indent="-457200">
              <a:buFont typeface="+mj-lt"/>
              <a:buAutoNum type="arabicPeriod"/>
            </a:pPr>
            <a:r>
              <a:rPr lang="it-IT" dirty="0"/>
              <a:t>lo studente membro del GAAQ del </a:t>
            </a:r>
            <a:r>
              <a:rPr lang="it-IT" dirty="0" err="1"/>
              <a:t>CdS</a:t>
            </a:r>
            <a:r>
              <a:rPr lang="it-IT" dirty="0"/>
              <a:t> LM-17; </a:t>
            </a:r>
          </a:p>
          <a:p>
            <a:pPr marL="914400" lvl="1" indent="-457200">
              <a:buFont typeface="+mj-lt"/>
              <a:buAutoNum type="arabicPeriod"/>
            </a:pPr>
            <a:r>
              <a:rPr lang="it-IT" dirty="0"/>
              <a:t>l’unità di personale tecnico-amministrativo membro dei due GAAQ.</a:t>
            </a:r>
          </a:p>
        </p:txBody>
      </p:sp>
      <p:sp>
        <p:nvSpPr>
          <p:cNvPr id="4" name="Date Placeholder 3">
            <a:extLst>
              <a:ext uri="{FF2B5EF4-FFF2-40B4-BE49-F238E27FC236}">
                <a16:creationId xmlns:a16="http://schemas.microsoft.com/office/drawing/2014/main" id="{B816D7CD-4C39-1946-B180-4ECE0B7FFC52}"/>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7C563C64-6E7F-2E48-AB7F-7A22E2E030F5}"/>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012A1A0A-86DC-7F44-9069-072C364528B0}"/>
              </a:ext>
            </a:extLst>
          </p:cNvPr>
          <p:cNvSpPr>
            <a:spLocks noGrp="1"/>
          </p:cNvSpPr>
          <p:nvPr>
            <p:ph type="sldNum" sz="quarter" idx="12"/>
          </p:nvPr>
        </p:nvSpPr>
        <p:spPr/>
        <p:txBody>
          <a:bodyPr/>
          <a:lstStyle/>
          <a:p>
            <a:fld id="{6D22F896-40B5-4ADD-8801-0D06FADFA095}" type="slidenum">
              <a:rPr lang="en-US" smtClean="0"/>
              <a:t>27</a:t>
            </a:fld>
            <a:endParaRPr lang="en-US"/>
          </a:p>
        </p:txBody>
      </p:sp>
      <p:sp>
        <p:nvSpPr>
          <p:cNvPr id="8" name="Content Placeholder 2">
            <a:extLst>
              <a:ext uri="{FF2B5EF4-FFF2-40B4-BE49-F238E27FC236}">
                <a16:creationId xmlns:a16="http://schemas.microsoft.com/office/drawing/2014/main" id="{7368A6E1-10F1-2044-8FCC-4481F247D2F0}"/>
              </a:ext>
            </a:extLst>
          </p:cNvPr>
          <p:cNvSpPr txBox="1">
            <a:spLocks/>
          </p:cNvSpPr>
          <p:nvPr/>
        </p:nvSpPr>
        <p:spPr>
          <a:xfrm>
            <a:off x="6688286" y="1902742"/>
            <a:ext cx="4333411" cy="4142255"/>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457200" lvl="1" indent="0">
              <a:buNone/>
            </a:pPr>
            <a:r>
              <a:rPr lang="it-IT" dirty="0"/>
              <a:t>CQD del DFA: </a:t>
            </a:r>
          </a:p>
          <a:p>
            <a:pPr marL="800100" lvl="1" indent="-342900">
              <a:buFont typeface="+mj-lt"/>
              <a:buAutoNum type="arabicPeriod"/>
            </a:pPr>
            <a:r>
              <a:rPr lang="it-IT" dirty="0"/>
              <a:t>Prof. Salvatore Costa (Presidente) </a:t>
            </a:r>
          </a:p>
          <a:p>
            <a:pPr marL="800100" lvl="1" indent="-342900">
              <a:buFont typeface="+mj-lt"/>
              <a:buAutoNum type="arabicPeriod"/>
            </a:pPr>
            <a:r>
              <a:rPr lang="it-IT" dirty="0"/>
              <a:t>Prof. G. G. N. </a:t>
            </a:r>
            <a:r>
              <a:rPr lang="it-IT" dirty="0" err="1"/>
              <a:t>Angilella</a:t>
            </a:r>
            <a:endParaRPr lang="it-IT" dirty="0"/>
          </a:p>
          <a:p>
            <a:pPr marL="800100" lvl="1" indent="-342900">
              <a:buFont typeface="+mj-lt"/>
              <a:buAutoNum type="arabicPeriod"/>
            </a:pPr>
            <a:r>
              <a:rPr lang="it-IT" dirty="0"/>
              <a:t>Prof. Alessandro </a:t>
            </a:r>
            <a:r>
              <a:rPr lang="it-IT" dirty="0" err="1"/>
              <a:t>Lanzafame</a:t>
            </a:r>
            <a:r>
              <a:rPr lang="it-IT" dirty="0"/>
              <a:t> </a:t>
            </a:r>
          </a:p>
          <a:p>
            <a:pPr marL="800100" lvl="1" indent="-342900">
              <a:buFont typeface="+mj-lt"/>
              <a:buAutoNum type="arabicPeriod"/>
            </a:pPr>
            <a:r>
              <a:rPr lang="it-IT" dirty="0"/>
              <a:t>Prof.ssa Paola La Rocca </a:t>
            </a:r>
          </a:p>
          <a:p>
            <a:pPr marL="800100" lvl="1" indent="-342900">
              <a:buFont typeface="+mj-lt"/>
              <a:buAutoNum type="arabicPeriod"/>
            </a:pPr>
            <a:r>
              <a:rPr lang="it-IT" dirty="0"/>
              <a:t>Prof. Alessandro </a:t>
            </a:r>
            <a:r>
              <a:rPr lang="it-IT" dirty="0" err="1"/>
              <a:t>Pluchino</a:t>
            </a:r>
            <a:r>
              <a:rPr lang="it-IT" dirty="0"/>
              <a:t> </a:t>
            </a:r>
          </a:p>
          <a:p>
            <a:pPr marL="800100" lvl="1" indent="-342900">
              <a:buFont typeface="+mj-lt"/>
              <a:buAutoNum type="arabicPeriod"/>
            </a:pPr>
            <a:r>
              <a:rPr lang="it-IT" dirty="0"/>
              <a:t>Prof. Stefano Romano </a:t>
            </a:r>
          </a:p>
          <a:p>
            <a:pPr marL="800100" lvl="1" indent="-342900">
              <a:buFont typeface="+mj-lt"/>
              <a:buAutoNum type="arabicPeriod"/>
            </a:pPr>
            <a:r>
              <a:rPr lang="it-IT" dirty="0"/>
              <a:t>Prof. Antonio </a:t>
            </a:r>
            <a:r>
              <a:rPr lang="it-IT" dirty="0" err="1"/>
              <a:t>Terrasi</a:t>
            </a:r>
            <a:r>
              <a:rPr lang="it-IT" dirty="0"/>
              <a:t> </a:t>
            </a:r>
          </a:p>
          <a:p>
            <a:pPr marL="800100" lvl="1" indent="-342900">
              <a:buFont typeface="+mj-lt"/>
              <a:buAutoNum type="arabicPeriod"/>
            </a:pPr>
            <a:r>
              <a:rPr lang="it-IT" dirty="0"/>
              <a:t>Sig. Giorgio Anfuso </a:t>
            </a:r>
          </a:p>
          <a:p>
            <a:pPr marL="800100" lvl="1" indent="-342900">
              <a:buFont typeface="+mj-lt"/>
              <a:buAutoNum type="arabicPeriod"/>
            </a:pPr>
            <a:r>
              <a:rPr lang="it-IT" dirty="0"/>
              <a:t>Dr. Daniele Rizzo </a:t>
            </a:r>
          </a:p>
          <a:p>
            <a:pPr marL="800100" lvl="1" indent="-342900">
              <a:buFont typeface="+mj-lt"/>
              <a:buAutoNum type="arabicPeriod"/>
            </a:pPr>
            <a:r>
              <a:rPr lang="it-IT" dirty="0"/>
              <a:t>Dr.ssa Sara De Francisci </a:t>
            </a:r>
          </a:p>
          <a:p>
            <a:pPr marL="800100" lvl="1" indent="-342900">
              <a:buFont typeface="+mj-lt"/>
              <a:buAutoNum type="arabicPeriod"/>
            </a:pPr>
            <a:endParaRPr lang="it-IT" dirty="0"/>
          </a:p>
          <a:p>
            <a:endParaRPr lang="it-IT" dirty="0"/>
          </a:p>
        </p:txBody>
      </p:sp>
    </p:spTree>
    <p:extLst>
      <p:ext uri="{BB962C8B-B14F-4D97-AF65-F5344CB8AC3E}">
        <p14:creationId xmlns:p14="http://schemas.microsoft.com/office/powerpoint/2010/main" val="2060377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039A-F92E-D248-8873-D9582B5F188F}"/>
              </a:ext>
            </a:extLst>
          </p:cNvPr>
          <p:cNvSpPr>
            <a:spLocks noGrp="1"/>
          </p:cNvSpPr>
          <p:nvPr>
            <p:ph type="title"/>
          </p:nvPr>
        </p:nvSpPr>
        <p:spPr/>
        <p:txBody>
          <a:bodyPr/>
          <a:lstStyle/>
          <a:p>
            <a:r>
              <a:rPr lang="it-IT" dirty="0"/>
              <a:t>Pagina web della </a:t>
            </a:r>
            <a:r>
              <a:rPr lang="it-IT" dirty="0" err="1"/>
              <a:t>cqd</a:t>
            </a:r>
            <a:r>
              <a:rPr lang="it-IT" dirty="0"/>
              <a:t>: Accesso e aspetto</a:t>
            </a:r>
          </a:p>
        </p:txBody>
      </p:sp>
      <p:sp>
        <p:nvSpPr>
          <p:cNvPr id="3" name="Content Placeholder 2">
            <a:extLst>
              <a:ext uri="{FF2B5EF4-FFF2-40B4-BE49-F238E27FC236}">
                <a16:creationId xmlns:a16="http://schemas.microsoft.com/office/drawing/2014/main" id="{E6D17264-96FC-EE46-8E8E-3E8A6E060778}"/>
              </a:ext>
            </a:extLst>
          </p:cNvPr>
          <p:cNvSpPr>
            <a:spLocks noGrp="1"/>
          </p:cNvSpPr>
          <p:nvPr>
            <p:ph idx="1"/>
          </p:nvPr>
        </p:nvSpPr>
        <p:spPr>
          <a:xfrm>
            <a:off x="1451579" y="2018702"/>
            <a:ext cx="2891821" cy="2300635"/>
          </a:xfrm>
        </p:spPr>
        <p:style>
          <a:lnRef idx="1">
            <a:schemeClr val="accent4"/>
          </a:lnRef>
          <a:fillRef idx="2">
            <a:schemeClr val="accent4"/>
          </a:fillRef>
          <a:effectRef idx="1">
            <a:schemeClr val="accent4"/>
          </a:effectRef>
          <a:fontRef idx="minor">
            <a:schemeClr val="dk1"/>
          </a:fontRef>
        </p:style>
        <p:txBody>
          <a:bodyPr>
            <a:normAutofit fontScale="47500" lnSpcReduction="20000"/>
          </a:bodyPr>
          <a:lstStyle/>
          <a:p>
            <a:pPr marL="0" indent="0" algn="ctr">
              <a:buNone/>
            </a:pPr>
            <a:r>
              <a:rPr lang="it-IT" sz="2800" dirty="0">
                <a:hlinkClick r:id="rId2"/>
              </a:rPr>
              <a:t>http://www.dfa.unict.it/</a:t>
            </a:r>
            <a:endParaRPr lang="it-IT" sz="2800" dirty="0"/>
          </a:p>
          <a:p>
            <a:pPr marL="0" indent="0" algn="ctr">
              <a:buNone/>
            </a:pPr>
            <a:r>
              <a:rPr lang="it-IT" sz="2800" dirty="0">
                <a:sym typeface="Wingdings" pitchFamily="2" charset="2"/>
              </a:rPr>
              <a:t> </a:t>
            </a:r>
          </a:p>
          <a:p>
            <a:pPr marL="0" indent="0" algn="ctr">
              <a:buNone/>
            </a:pPr>
            <a:r>
              <a:rPr lang="it-IT" sz="2800" dirty="0">
                <a:sym typeface="Wingdings" pitchFamily="2" charset="2"/>
              </a:rPr>
              <a:t>DIPARTIMENTO</a:t>
            </a:r>
          </a:p>
          <a:p>
            <a:pPr marL="0" indent="0" algn="ctr">
              <a:buNone/>
            </a:pPr>
            <a:r>
              <a:rPr lang="it-IT" sz="2800" dirty="0">
                <a:sym typeface="Wingdings" pitchFamily="2" charset="2"/>
              </a:rPr>
              <a:t></a:t>
            </a:r>
          </a:p>
          <a:p>
            <a:pPr marL="0" indent="0" algn="ctr">
              <a:buNone/>
            </a:pPr>
            <a:r>
              <a:rPr lang="it-IT" sz="2800" dirty="0">
                <a:sym typeface="Wingdings" pitchFamily="2" charset="2"/>
              </a:rPr>
              <a:t>Commissioni</a:t>
            </a:r>
          </a:p>
          <a:p>
            <a:pPr marL="0" indent="0" algn="ctr">
              <a:buNone/>
            </a:pPr>
            <a:r>
              <a:rPr lang="it-IT" sz="2800" dirty="0">
                <a:sym typeface="Wingdings" pitchFamily="2" charset="2"/>
              </a:rPr>
              <a:t></a:t>
            </a:r>
          </a:p>
          <a:p>
            <a:pPr marL="0" indent="0" algn="ctr">
              <a:buNone/>
            </a:pPr>
            <a:r>
              <a:rPr lang="it-IT" sz="2800" b="1" dirty="0">
                <a:hlinkClick r:id="rId3"/>
              </a:rPr>
              <a:t>Commissione Qualità</a:t>
            </a:r>
            <a:endParaRPr lang="it-IT" sz="2800" dirty="0">
              <a:sym typeface="Wingdings" pitchFamily="2" charset="2"/>
            </a:endParaRPr>
          </a:p>
        </p:txBody>
      </p:sp>
      <p:sp>
        <p:nvSpPr>
          <p:cNvPr id="4" name="Date Placeholder 3">
            <a:extLst>
              <a:ext uri="{FF2B5EF4-FFF2-40B4-BE49-F238E27FC236}">
                <a16:creationId xmlns:a16="http://schemas.microsoft.com/office/drawing/2014/main" id="{B816D7CD-4C39-1946-B180-4ECE0B7FFC52}"/>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7C563C64-6E7F-2E48-AB7F-7A22E2E030F5}"/>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012A1A0A-86DC-7F44-9069-072C364528B0}"/>
              </a:ext>
            </a:extLst>
          </p:cNvPr>
          <p:cNvSpPr>
            <a:spLocks noGrp="1"/>
          </p:cNvSpPr>
          <p:nvPr>
            <p:ph type="sldNum" sz="quarter" idx="12"/>
          </p:nvPr>
        </p:nvSpPr>
        <p:spPr/>
        <p:txBody>
          <a:bodyPr/>
          <a:lstStyle/>
          <a:p>
            <a:fld id="{6D22F896-40B5-4ADD-8801-0D06FADFA095}" type="slidenum">
              <a:rPr lang="en-US" smtClean="0"/>
              <a:t>28</a:t>
            </a:fld>
            <a:endParaRPr lang="en-US"/>
          </a:p>
        </p:txBody>
      </p:sp>
      <p:pic>
        <p:nvPicPr>
          <p:cNvPr id="8" name="Picture 7">
            <a:extLst>
              <a:ext uri="{FF2B5EF4-FFF2-40B4-BE49-F238E27FC236}">
                <a16:creationId xmlns:a16="http://schemas.microsoft.com/office/drawing/2014/main" id="{11B0DE8F-FB53-9748-88E6-6F18A24CE249}"/>
              </a:ext>
            </a:extLst>
          </p:cNvPr>
          <p:cNvPicPr>
            <a:picLocks noChangeAspect="1"/>
          </p:cNvPicPr>
          <p:nvPr/>
        </p:nvPicPr>
        <p:blipFill>
          <a:blip r:embed="rId4"/>
          <a:stretch>
            <a:fillRect/>
          </a:stretch>
        </p:blipFill>
        <p:spPr>
          <a:xfrm>
            <a:off x="4704348" y="1924841"/>
            <a:ext cx="6350506" cy="4128486"/>
          </a:xfrm>
          <a:prstGeom prst="rect">
            <a:avLst/>
          </a:prstGeom>
        </p:spPr>
      </p:pic>
      <p:sp>
        <p:nvSpPr>
          <p:cNvPr id="9" name="Rounded Rectangle 8">
            <a:extLst>
              <a:ext uri="{FF2B5EF4-FFF2-40B4-BE49-F238E27FC236}">
                <a16:creationId xmlns:a16="http://schemas.microsoft.com/office/drawing/2014/main" id="{4CD469D7-3BAB-8C44-9434-A3A40E51B435}"/>
              </a:ext>
            </a:extLst>
          </p:cNvPr>
          <p:cNvSpPr/>
          <p:nvPr/>
        </p:nvSpPr>
        <p:spPr>
          <a:xfrm>
            <a:off x="6316579" y="5775157"/>
            <a:ext cx="4162926" cy="266138"/>
          </a:xfrm>
          <a:prstGeom prst="round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10" name="TextBox 9">
            <a:extLst>
              <a:ext uri="{FF2B5EF4-FFF2-40B4-BE49-F238E27FC236}">
                <a16:creationId xmlns:a16="http://schemas.microsoft.com/office/drawing/2014/main" id="{73B162D3-F184-9046-BBD7-04337FDAB636}"/>
              </a:ext>
            </a:extLst>
          </p:cNvPr>
          <p:cNvSpPr txBox="1"/>
          <p:nvPr/>
        </p:nvSpPr>
        <p:spPr>
          <a:xfrm>
            <a:off x="1263324" y="4572000"/>
            <a:ext cx="3332747" cy="1200329"/>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dirty="0"/>
              <a:t>È possibile sottoporre </a:t>
            </a:r>
            <a:r>
              <a:rPr lang="it-IT" b="1" dirty="0"/>
              <a:t>segnalazioni e commenti</a:t>
            </a:r>
            <a:r>
              <a:rPr lang="it-IT" dirty="0"/>
              <a:t> alla CQD, inviando una mail a </a:t>
            </a:r>
            <a:r>
              <a:rPr lang="it-IT" dirty="0">
                <a:hlinkClick r:id="rId5"/>
              </a:rPr>
              <a:t>commissione.qualita@dfa.unict.it</a:t>
            </a:r>
            <a:endParaRPr lang="it-IT" dirty="0"/>
          </a:p>
        </p:txBody>
      </p:sp>
      <p:cxnSp>
        <p:nvCxnSpPr>
          <p:cNvPr id="13" name="Straight Arrow Connector 12">
            <a:extLst>
              <a:ext uri="{FF2B5EF4-FFF2-40B4-BE49-F238E27FC236}">
                <a16:creationId xmlns:a16="http://schemas.microsoft.com/office/drawing/2014/main" id="{EE505D50-832D-3E4F-95C3-2D66C8C17424}"/>
              </a:ext>
            </a:extLst>
          </p:cNvPr>
          <p:cNvCxnSpPr>
            <a:endCxn id="10" idx="3"/>
          </p:cNvCxnSpPr>
          <p:nvPr/>
        </p:nvCxnSpPr>
        <p:spPr>
          <a:xfrm flipH="1" flipV="1">
            <a:off x="4596071" y="5172165"/>
            <a:ext cx="1696445" cy="7353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995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039A-F92E-D248-8873-D9582B5F188F}"/>
              </a:ext>
            </a:extLst>
          </p:cNvPr>
          <p:cNvSpPr>
            <a:spLocks noGrp="1"/>
          </p:cNvSpPr>
          <p:nvPr>
            <p:ph type="title"/>
          </p:nvPr>
        </p:nvSpPr>
        <p:spPr/>
        <p:txBody>
          <a:bodyPr/>
          <a:lstStyle/>
          <a:p>
            <a:r>
              <a:rPr lang="it-IT" dirty="0"/>
              <a:t>Pagina web della </a:t>
            </a:r>
            <a:r>
              <a:rPr lang="it-IT" dirty="0" err="1"/>
              <a:t>cqd</a:t>
            </a:r>
            <a:r>
              <a:rPr lang="it-IT" dirty="0"/>
              <a:t>: contenuti</a:t>
            </a:r>
          </a:p>
        </p:txBody>
      </p:sp>
      <p:sp>
        <p:nvSpPr>
          <p:cNvPr id="4" name="Date Placeholder 3">
            <a:extLst>
              <a:ext uri="{FF2B5EF4-FFF2-40B4-BE49-F238E27FC236}">
                <a16:creationId xmlns:a16="http://schemas.microsoft.com/office/drawing/2014/main" id="{B816D7CD-4C39-1946-B180-4ECE0B7FFC52}"/>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7C563C64-6E7F-2E48-AB7F-7A22E2E030F5}"/>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012A1A0A-86DC-7F44-9069-072C364528B0}"/>
              </a:ext>
            </a:extLst>
          </p:cNvPr>
          <p:cNvSpPr>
            <a:spLocks noGrp="1"/>
          </p:cNvSpPr>
          <p:nvPr>
            <p:ph type="sldNum" sz="quarter" idx="12"/>
          </p:nvPr>
        </p:nvSpPr>
        <p:spPr/>
        <p:txBody>
          <a:bodyPr/>
          <a:lstStyle/>
          <a:p>
            <a:fld id="{6D22F896-40B5-4ADD-8801-0D06FADFA095}" type="slidenum">
              <a:rPr lang="en-US" smtClean="0"/>
              <a:t>29</a:t>
            </a:fld>
            <a:endParaRPr lang="en-US"/>
          </a:p>
        </p:txBody>
      </p:sp>
      <p:sp>
        <p:nvSpPr>
          <p:cNvPr id="11" name="Content Placeholder 10">
            <a:extLst>
              <a:ext uri="{FF2B5EF4-FFF2-40B4-BE49-F238E27FC236}">
                <a16:creationId xmlns:a16="http://schemas.microsoft.com/office/drawing/2014/main" id="{71BB2700-3B4A-B24F-B5FB-5EC5C1C38A0B}"/>
              </a:ext>
            </a:extLst>
          </p:cNvPr>
          <p:cNvSpPr>
            <a:spLocks noGrp="1"/>
          </p:cNvSpPr>
          <p:nvPr>
            <p:ph idx="1"/>
          </p:nvPr>
        </p:nvSpPr>
        <p:spPr>
          <a:xfrm>
            <a:off x="885569" y="1949999"/>
            <a:ext cx="4312073" cy="4113917"/>
          </a:xfrm>
        </p:spPr>
        <p:txBody>
          <a:bodyPr>
            <a:normAutofit fontScale="55000" lnSpcReduction="20000"/>
          </a:bodyPr>
          <a:lstStyle/>
          <a:p>
            <a:pPr marL="457200" indent="-457200">
              <a:buFont typeface="+mj-lt"/>
              <a:buAutoNum type="arabicPeriod"/>
            </a:pPr>
            <a:r>
              <a:rPr lang="it-IT" dirty="0"/>
              <a:t>Composizione della Commissione</a:t>
            </a:r>
          </a:p>
          <a:p>
            <a:pPr marL="457200" indent="-457200">
              <a:buFont typeface="+mj-lt"/>
              <a:buAutoNum type="arabicPeriod"/>
            </a:pPr>
            <a:r>
              <a:rPr lang="it-IT" dirty="0"/>
              <a:t>Contatto (email collettivo della Commissione: il messaggio arriva a tutti i membri simultaneamente)</a:t>
            </a:r>
          </a:p>
          <a:p>
            <a:pPr marL="457200" indent="-457200">
              <a:buFont typeface="+mj-lt"/>
              <a:buAutoNum type="arabicPeriod"/>
            </a:pPr>
            <a:r>
              <a:rPr lang="it-IT" dirty="0"/>
              <a:t>Riunioni: contiene un link alla pagina Indico e/o a un Google </a:t>
            </a:r>
            <a:r>
              <a:rPr lang="it-IT" dirty="0" err="1"/>
              <a:t>Calendar</a:t>
            </a:r>
            <a:r>
              <a:rPr lang="it-IT" dirty="0"/>
              <a:t> dedicati</a:t>
            </a:r>
          </a:p>
          <a:p>
            <a:pPr marL="457200" indent="-457200">
              <a:buFont typeface="+mj-lt"/>
              <a:buAutoNum type="arabicPeriod"/>
            </a:pPr>
            <a:r>
              <a:rPr lang="it-IT" dirty="0"/>
              <a:t>Verbali: nel menù è già prevista una pagina ove saranno pubblicati i verbali</a:t>
            </a:r>
          </a:p>
          <a:p>
            <a:pPr lvl="1">
              <a:buFont typeface="Wingdings" pitchFamily="2" charset="2"/>
              <a:buChar char="Ø"/>
            </a:pPr>
            <a:r>
              <a:rPr lang="it-IT" dirty="0">
                <a:solidFill>
                  <a:schemeClr val="accent1"/>
                </a:solidFill>
              </a:rPr>
              <a:t>Attualmente sono pubblicati nell’ Area Riservata, e era inteso che sarebbero stati resi disponibili alla CEV in caso il DFA fosse scelto per la valutazione, ma il PQA durante la sua visita in </a:t>
            </a:r>
            <a:r>
              <a:rPr lang="it-IT" dirty="0" err="1">
                <a:solidFill>
                  <a:schemeClr val="accent1"/>
                </a:solidFill>
              </a:rPr>
              <a:t>Dip</a:t>
            </a:r>
            <a:r>
              <a:rPr lang="it-IT" dirty="0">
                <a:solidFill>
                  <a:schemeClr val="accent1"/>
                </a:solidFill>
              </a:rPr>
              <a:t> del 14 maggio scorso ha raccomandato di pubblicarli nella pagina pubblica. Il trasferimento tuttavia non può esser immediato perché li devo rileggere e se del caso ritoccare tutti per rimuovere o riformulare informazioni sensibili.</a:t>
            </a:r>
          </a:p>
          <a:p>
            <a:pPr marL="457200" indent="-457200">
              <a:buFont typeface="+mj-lt"/>
              <a:buAutoNum type="arabicPeriod"/>
            </a:pPr>
            <a:r>
              <a:rPr lang="it-IT" dirty="0"/>
              <a:t>Link utili: contiene attualmente </a:t>
            </a:r>
            <a:r>
              <a:rPr lang="it-IT" dirty="0" err="1"/>
              <a:t>links</a:t>
            </a:r>
            <a:r>
              <a:rPr lang="it-IT" dirty="0"/>
              <a:t> a siti di interesse per le questioni di AQ e frequentemente consultati da membri della CQD, quali il </a:t>
            </a:r>
            <a:r>
              <a:rPr lang="it-IT" b="1" dirty="0"/>
              <a:t>PQA</a:t>
            </a:r>
            <a:r>
              <a:rPr lang="it-IT" dirty="0"/>
              <a:t> e l’ </a:t>
            </a:r>
            <a:r>
              <a:rPr lang="it-IT" b="1" dirty="0"/>
              <a:t>ANVUR</a:t>
            </a:r>
            <a:endParaRPr lang="it-IT" dirty="0"/>
          </a:p>
          <a:p>
            <a:pPr marL="457200" indent="-457200">
              <a:buFont typeface="+mj-lt"/>
              <a:buAutoNum type="arabicPeriod"/>
            </a:pPr>
            <a:r>
              <a:rPr lang="it-IT" dirty="0"/>
              <a:t>Anche la versione in Inglese è funzionante e tenuta aggiornata</a:t>
            </a:r>
          </a:p>
          <a:p>
            <a:pPr lvl="1">
              <a:buFont typeface="Wingdings" pitchFamily="2" charset="2"/>
              <a:buChar char="Ø"/>
            </a:pPr>
            <a:r>
              <a:rPr lang="it-IT" dirty="0">
                <a:solidFill>
                  <a:schemeClr val="accent1"/>
                </a:solidFill>
              </a:rPr>
              <a:t>Ma i verbali saranno pubblicati solo in Italiano</a:t>
            </a:r>
          </a:p>
        </p:txBody>
      </p:sp>
      <p:pic>
        <p:nvPicPr>
          <p:cNvPr id="14" name="Picture 13">
            <a:extLst>
              <a:ext uri="{FF2B5EF4-FFF2-40B4-BE49-F238E27FC236}">
                <a16:creationId xmlns:a16="http://schemas.microsoft.com/office/drawing/2014/main" id="{8F6AB330-C2E5-294A-894E-1F488CA2C4D2}"/>
              </a:ext>
            </a:extLst>
          </p:cNvPr>
          <p:cNvPicPr>
            <a:picLocks noChangeAspect="1"/>
          </p:cNvPicPr>
          <p:nvPr/>
        </p:nvPicPr>
        <p:blipFill>
          <a:blip r:embed="rId2"/>
          <a:stretch>
            <a:fillRect/>
          </a:stretch>
        </p:blipFill>
        <p:spPr>
          <a:xfrm>
            <a:off x="5293895" y="1949999"/>
            <a:ext cx="5760958" cy="4113917"/>
          </a:xfrm>
          <a:prstGeom prst="rect">
            <a:avLst/>
          </a:prstGeom>
        </p:spPr>
      </p:pic>
      <p:sp>
        <p:nvSpPr>
          <p:cNvPr id="15" name="Right Arrow 14">
            <a:extLst>
              <a:ext uri="{FF2B5EF4-FFF2-40B4-BE49-F238E27FC236}">
                <a16:creationId xmlns:a16="http://schemas.microsoft.com/office/drawing/2014/main" id="{854F7AB5-F64E-6741-A99E-8BDAFBD7D253}"/>
              </a:ext>
            </a:extLst>
          </p:cNvPr>
          <p:cNvSpPr/>
          <p:nvPr/>
        </p:nvSpPr>
        <p:spPr>
          <a:xfrm>
            <a:off x="5149517" y="4138863"/>
            <a:ext cx="336884" cy="5534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80226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5CD89-C5B3-8F44-A3DF-46D0282ECB67}"/>
              </a:ext>
            </a:extLst>
          </p:cNvPr>
          <p:cNvSpPr>
            <a:spLocks noGrp="1"/>
          </p:cNvSpPr>
          <p:nvPr>
            <p:ph type="title"/>
          </p:nvPr>
        </p:nvSpPr>
        <p:spPr/>
        <p:txBody>
          <a:bodyPr/>
          <a:lstStyle/>
          <a:p>
            <a:r>
              <a:rPr lang="en-US" err="1"/>
              <a:t>sommario</a:t>
            </a:r>
            <a:endParaRPr lang="en-US"/>
          </a:p>
        </p:txBody>
      </p:sp>
      <p:graphicFrame>
        <p:nvGraphicFramePr>
          <p:cNvPr id="4" name="Content Placeholder 3">
            <a:extLst>
              <a:ext uri="{FF2B5EF4-FFF2-40B4-BE49-F238E27FC236}">
                <a16:creationId xmlns:a16="http://schemas.microsoft.com/office/drawing/2014/main" id="{285F9E6E-7777-9545-A712-C59DEE8D3F12}"/>
              </a:ext>
            </a:extLst>
          </p:cNvPr>
          <p:cNvGraphicFramePr>
            <a:graphicFrameLocks noGrp="1"/>
          </p:cNvGraphicFramePr>
          <p:nvPr>
            <p:ph idx="1"/>
            <p:extLst>
              <p:ext uri="{D42A27DB-BD31-4B8C-83A1-F6EECF244321}">
                <p14:modId xmlns:p14="http://schemas.microsoft.com/office/powerpoint/2010/main" val="3832686547"/>
              </p:ext>
            </p:extLst>
          </p:nvPr>
        </p:nvGraphicFramePr>
        <p:xfrm>
          <a:off x="1451579" y="2015732"/>
          <a:ext cx="9603275" cy="3450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A8834E40-EB04-0046-BAB6-9B87AF2B27B2}"/>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7EE64DA7-70E6-5740-97B2-7A4C00B92409}"/>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695DFFFD-B5A1-344E-B281-8A03E04194F4}"/>
              </a:ext>
            </a:extLst>
          </p:cNvPr>
          <p:cNvSpPr>
            <a:spLocks noGrp="1"/>
          </p:cNvSpPr>
          <p:nvPr>
            <p:ph type="sldNum" sz="quarter" idx="12"/>
          </p:nvPr>
        </p:nvSpPr>
        <p:spPr/>
        <p:txBody>
          <a:bodyPr/>
          <a:lstStyle/>
          <a:p>
            <a:fld id="{6D22F896-40B5-4ADD-8801-0D06FADFA095}" type="slidenum">
              <a:rPr lang="en-US" smtClean="0"/>
              <a:t>3</a:t>
            </a:fld>
            <a:endParaRPr lang="en-US"/>
          </a:p>
        </p:txBody>
      </p:sp>
    </p:spTree>
    <p:extLst>
      <p:ext uri="{BB962C8B-B14F-4D97-AF65-F5344CB8AC3E}">
        <p14:creationId xmlns:p14="http://schemas.microsoft.com/office/powerpoint/2010/main" val="521311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5CD89-C5B3-8F44-A3DF-46D0282ECB67}"/>
              </a:ext>
            </a:extLst>
          </p:cNvPr>
          <p:cNvSpPr>
            <a:spLocks noGrp="1"/>
          </p:cNvSpPr>
          <p:nvPr>
            <p:ph type="title"/>
          </p:nvPr>
        </p:nvSpPr>
        <p:spPr/>
        <p:txBody>
          <a:bodyPr/>
          <a:lstStyle/>
          <a:p>
            <a:r>
              <a:rPr lang="en-US" err="1"/>
              <a:t>sommario</a:t>
            </a:r>
            <a:endParaRPr lang="en-US"/>
          </a:p>
        </p:txBody>
      </p:sp>
      <p:graphicFrame>
        <p:nvGraphicFramePr>
          <p:cNvPr id="4" name="Content Placeholder 3">
            <a:extLst>
              <a:ext uri="{FF2B5EF4-FFF2-40B4-BE49-F238E27FC236}">
                <a16:creationId xmlns:a16="http://schemas.microsoft.com/office/drawing/2014/main" id="{285F9E6E-7777-9545-A712-C59DEE8D3F12}"/>
              </a:ext>
            </a:extLst>
          </p:cNvPr>
          <p:cNvGraphicFramePr>
            <a:graphicFrameLocks noGrp="1"/>
          </p:cNvGraphicFramePr>
          <p:nvPr>
            <p:ph idx="1"/>
            <p:extLst>
              <p:ext uri="{D42A27DB-BD31-4B8C-83A1-F6EECF244321}">
                <p14:modId xmlns:p14="http://schemas.microsoft.com/office/powerpoint/2010/main" val="2792493704"/>
              </p:ext>
            </p:extLst>
          </p:nvPr>
        </p:nvGraphicFramePr>
        <p:xfrm>
          <a:off x="1451579" y="2015732"/>
          <a:ext cx="9603275" cy="3450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9E304DD6-31D5-9B45-AE4D-EED8B789FA91}"/>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019C6523-34E8-FA42-8496-3C9913054FAA}"/>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0C2FBCA2-038E-EB4E-BF06-615F835DDE0F}"/>
              </a:ext>
            </a:extLst>
          </p:cNvPr>
          <p:cNvSpPr>
            <a:spLocks noGrp="1"/>
          </p:cNvSpPr>
          <p:nvPr>
            <p:ph type="sldNum" sz="quarter" idx="12"/>
          </p:nvPr>
        </p:nvSpPr>
        <p:spPr/>
        <p:txBody>
          <a:bodyPr/>
          <a:lstStyle/>
          <a:p>
            <a:fld id="{6D22F896-40B5-4ADD-8801-0D06FADFA095}" type="slidenum">
              <a:rPr lang="en-US" smtClean="0"/>
              <a:t>30</a:t>
            </a:fld>
            <a:endParaRPr lang="en-US"/>
          </a:p>
        </p:txBody>
      </p:sp>
    </p:spTree>
    <p:extLst>
      <p:ext uri="{BB962C8B-B14F-4D97-AF65-F5344CB8AC3E}">
        <p14:creationId xmlns:p14="http://schemas.microsoft.com/office/powerpoint/2010/main" val="716792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039A-F92E-D248-8873-D9582B5F188F}"/>
              </a:ext>
            </a:extLst>
          </p:cNvPr>
          <p:cNvSpPr>
            <a:spLocks noGrp="1"/>
          </p:cNvSpPr>
          <p:nvPr>
            <p:ph type="title"/>
          </p:nvPr>
        </p:nvSpPr>
        <p:spPr/>
        <p:txBody>
          <a:bodyPr/>
          <a:lstStyle/>
          <a:p>
            <a:r>
              <a:rPr lang="it-IT" dirty="0"/>
              <a:t>COMPITI della CQD</a:t>
            </a:r>
          </a:p>
        </p:txBody>
      </p:sp>
      <p:sp>
        <p:nvSpPr>
          <p:cNvPr id="3" name="Content Placeholder 2">
            <a:extLst>
              <a:ext uri="{FF2B5EF4-FFF2-40B4-BE49-F238E27FC236}">
                <a16:creationId xmlns:a16="http://schemas.microsoft.com/office/drawing/2014/main" id="{E6D17264-96FC-EE46-8E8E-3E8A6E060778}"/>
              </a:ext>
            </a:extLst>
          </p:cNvPr>
          <p:cNvSpPr>
            <a:spLocks noGrp="1"/>
          </p:cNvSpPr>
          <p:nvPr>
            <p:ph idx="1"/>
          </p:nvPr>
        </p:nvSpPr>
        <p:spPr>
          <a:xfrm>
            <a:off x="1451578" y="2018702"/>
            <a:ext cx="9603275" cy="3985283"/>
          </a:xfrm>
        </p:spPr>
        <p:txBody>
          <a:bodyPr>
            <a:normAutofit fontScale="92500" lnSpcReduction="10000"/>
          </a:bodyPr>
          <a:lstStyle/>
          <a:p>
            <a:pPr marL="0" indent="0">
              <a:buNone/>
            </a:pPr>
            <a:r>
              <a:rPr lang="it-IT" sz="2400" b="1" i="1" dirty="0"/>
              <a:t>I 16 compiti formalmente attribuiti alla CQD dal «Sistema di Assicurazione della Qualità dell’Ateneo di Catania» (2 fondamentali + ulteriori 14)...</a:t>
            </a:r>
            <a:endParaRPr lang="it-IT" sz="2300" dirty="0"/>
          </a:p>
          <a:p>
            <a:r>
              <a:rPr lang="it-IT" sz="2300" dirty="0"/>
              <a:t>... sembrano essere in quel documento elencati in ordine sparso man mano che qualcuno li ha pensati.</a:t>
            </a:r>
          </a:p>
          <a:p>
            <a:r>
              <a:rPr lang="it-IT" sz="2300" dirty="0"/>
              <a:t>Io li ho riorganizzati in gruppi omogenei, per permettere alla CQD di orientarsi meglio su importanza, priorità, tempistiche, ecc. delle proprie iniziative e azioni.</a:t>
            </a:r>
          </a:p>
          <a:p>
            <a:r>
              <a:rPr lang="it-IT" sz="2100" b="1" dirty="0">
                <a:solidFill>
                  <a:schemeClr val="accent3">
                    <a:lumMod val="50000"/>
                  </a:schemeClr>
                </a:solidFill>
              </a:rPr>
              <a:t>Tali compiti sono elencati anche nel Piano Triennale 2019-2021 del DFA, ma durante la discussione di tale piano, rispetto a quelli elencati nel documento di Ateneo, uno è stato rimosso perché giudicato ridondante e uno aggiunto per rendere più efficace il ciclo monitoraggio</a:t>
            </a:r>
            <a:r>
              <a:rPr lang="it-IT" sz="2100" b="1" dirty="0">
                <a:solidFill>
                  <a:schemeClr val="accent3">
                    <a:lumMod val="50000"/>
                  </a:schemeClr>
                </a:solidFill>
                <a:sym typeface="Wingdings" pitchFamily="2" charset="2"/>
              </a:rPr>
              <a:t>miglioramento del sito web.</a:t>
            </a:r>
            <a:endParaRPr lang="it-IT" sz="2100" b="1" dirty="0">
              <a:solidFill>
                <a:schemeClr val="accent3">
                  <a:lumMod val="50000"/>
                </a:schemeClr>
              </a:solidFill>
            </a:endParaRPr>
          </a:p>
        </p:txBody>
      </p:sp>
      <p:sp>
        <p:nvSpPr>
          <p:cNvPr id="4" name="Date Placeholder 3">
            <a:extLst>
              <a:ext uri="{FF2B5EF4-FFF2-40B4-BE49-F238E27FC236}">
                <a16:creationId xmlns:a16="http://schemas.microsoft.com/office/drawing/2014/main" id="{B816D7CD-4C39-1946-B180-4ECE0B7FFC52}"/>
              </a:ext>
            </a:extLst>
          </p:cNvPr>
          <p:cNvSpPr>
            <a:spLocks noGrp="1"/>
          </p:cNvSpPr>
          <p:nvPr>
            <p:ph type="dt" sz="half" idx="10"/>
          </p:nvPr>
        </p:nvSpPr>
        <p:spPr/>
        <p:txBody>
          <a:bodyPr/>
          <a:lstStyle/>
          <a:p>
            <a:r>
              <a:rPr lang="it-IT" dirty="0"/>
              <a:t>04 Giugno 2019</a:t>
            </a:r>
            <a:endParaRPr lang="en-US" dirty="0"/>
          </a:p>
        </p:txBody>
      </p:sp>
      <p:sp>
        <p:nvSpPr>
          <p:cNvPr id="5" name="Footer Placeholder 4">
            <a:extLst>
              <a:ext uri="{FF2B5EF4-FFF2-40B4-BE49-F238E27FC236}">
                <a16:creationId xmlns:a16="http://schemas.microsoft.com/office/drawing/2014/main" id="{7C563C64-6E7F-2E48-AB7F-7A22E2E030F5}"/>
              </a:ext>
            </a:extLst>
          </p:cNvPr>
          <p:cNvSpPr>
            <a:spLocks noGrp="1"/>
          </p:cNvSpPr>
          <p:nvPr>
            <p:ph type="ftr" sz="quarter" idx="11"/>
          </p:nvPr>
        </p:nvSpPr>
        <p:spPr/>
        <p:txBody>
          <a:bodyPr/>
          <a:lstStyle/>
          <a:p>
            <a:r>
              <a:rPr lang="en-US" dirty="0"/>
              <a:t>Salvatore Costa</a:t>
            </a:r>
          </a:p>
        </p:txBody>
      </p:sp>
      <p:sp>
        <p:nvSpPr>
          <p:cNvPr id="6" name="Slide Number Placeholder 5">
            <a:extLst>
              <a:ext uri="{FF2B5EF4-FFF2-40B4-BE49-F238E27FC236}">
                <a16:creationId xmlns:a16="http://schemas.microsoft.com/office/drawing/2014/main" id="{012A1A0A-86DC-7F44-9069-072C364528B0}"/>
              </a:ext>
            </a:extLst>
          </p:cNvPr>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1518773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D18DC-C9B0-004A-9F79-B2F39F60A199}"/>
              </a:ext>
            </a:extLst>
          </p:cNvPr>
          <p:cNvSpPr>
            <a:spLocks noGrp="1"/>
          </p:cNvSpPr>
          <p:nvPr>
            <p:ph type="title"/>
          </p:nvPr>
        </p:nvSpPr>
        <p:spPr/>
        <p:txBody>
          <a:bodyPr/>
          <a:lstStyle/>
          <a:p>
            <a:r>
              <a:rPr lang="it-IT" dirty="0" err="1"/>
              <a:t>EleNCo</a:t>
            </a:r>
            <a:r>
              <a:rPr lang="it-IT" dirty="0"/>
              <a:t> compiti della </a:t>
            </a:r>
            <a:r>
              <a:rPr lang="it-IT" dirty="0" err="1"/>
              <a:t>cqd</a:t>
            </a:r>
            <a:r>
              <a:rPr lang="it-IT" dirty="0"/>
              <a:t> [1/4]</a:t>
            </a:r>
          </a:p>
        </p:txBody>
      </p:sp>
      <p:sp>
        <p:nvSpPr>
          <p:cNvPr id="3" name="Content Placeholder 2">
            <a:extLst>
              <a:ext uri="{FF2B5EF4-FFF2-40B4-BE49-F238E27FC236}">
                <a16:creationId xmlns:a16="http://schemas.microsoft.com/office/drawing/2014/main" id="{9953570C-CAAE-DE4B-B358-4B59BC0CC6B5}"/>
              </a:ext>
            </a:extLst>
          </p:cNvPr>
          <p:cNvSpPr>
            <a:spLocks noGrp="1"/>
          </p:cNvSpPr>
          <p:nvPr>
            <p:ph idx="1"/>
          </p:nvPr>
        </p:nvSpPr>
        <p:spPr>
          <a:xfrm>
            <a:off x="1451579" y="2015732"/>
            <a:ext cx="9603275" cy="3993182"/>
          </a:xfrm>
        </p:spPr>
        <p:txBody>
          <a:bodyPr>
            <a:normAutofit/>
          </a:bodyPr>
          <a:lstStyle/>
          <a:p>
            <a:pPr marL="0" lvl="0" indent="0">
              <a:buNone/>
            </a:pPr>
            <a:r>
              <a:rPr lang="it-IT" sz="2400" b="1" dirty="0"/>
              <a:t>Responsabilità primarie</a:t>
            </a:r>
            <a:endParaRPr lang="it-IT" sz="2400" dirty="0"/>
          </a:p>
          <a:p>
            <a:pPr marL="457200" indent="-457200">
              <a:buFont typeface="+mj-lt"/>
              <a:buAutoNum type="arabicPeriod"/>
            </a:pPr>
            <a:r>
              <a:rPr lang="it-IT" sz="2400" dirty="0"/>
              <a:t>È responsabile della completezza delle informazioni del sito web del Dipartimento, in coordinamento con i </a:t>
            </a:r>
            <a:r>
              <a:rPr lang="it-IT" sz="2400" dirty="0" err="1"/>
              <a:t>CdS</a:t>
            </a:r>
            <a:endParaRPr lang="it-IT" sz="2400" dirty="0"/>
          </a:p>
          <a:p>
            <a:pPr marL="457200" indent="-457200">
              <a:buFont typeface="+mj-lt"/>
              <a:buAutoNum type="arabicPeriod"/>
            </a:pPr>
            <a:r>
              <a:rPr lang="it-IT" sz="2400" dirty="0"/>
              <a:t>Cura il mantenimento della documentazione inerente ai criteri di ripartizione delle risorse del Dipartimento</a:t>
            </a:r>
          </a:p>
          <a:p>
            <a:pPr marL="457200" indent="-457200">
              <a:buFont typeface="+mj-lt"/>
              <a:buAutoNum type="arabicPeriod"/>
            </a:pPr>
            <a:r>
              <a:rPr lang="it-IT" sz="2400" dirty="0"/>
              <a:t>Redige e aggiorna il documento di sistema AQ del Dipartimento</a:t>
            </a:r>
          </a:p>
          <a:p>
            <a:pPr lvl="1"/>
            <a:r>
              <a:rPr lang="it-IT" sz="2000" i="1" dirty="0"/>
              <a:t>Sembra si tratti in pratica del capitolo sull’ AQ del Piano Triennale Dipartimentale </a:t>
            </a:r>
          </a:p>
          <a:p>
            <a:endParaRPr lang="it-IT" dirty="0"/>
          </a:p>
        </p:txBody>
      </p:sp>
      <p:sp>
        <p:nvSpPr>
          <p:cNvPr id="4" name="Date Placeholder 3">
            <a:extLst>
              <a:ext uri="{FF2B5EF4-FFF2-40B4-BE49-F238E27FC236}">
                <a16:creationId xmlns:a16="http://schemas.microsoft.com/office/drawing/2014/main" id="{71776B51-EA00-D443-AA00-C0B1EFB85D20}"/>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02F7A02F-82F9-B947-B8F8-DE1543661EAE}"/>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6F38FD03-970A-B846-AD8F-EA33B05852AA}"/>
              </a:ext>
            </a:extLst>
          </p:cNvPr>
          <p:cNvSpPr>
            <a:spLocks noGrp="1"/>
          </p:cNvSpPr>
          <p:nvPr>
            <p:ph type="sldNum" sz="quarter" idx="12"/>
          </p:nvPr>
        </p:nvSpPr>
        <p:spPr/>
        <p:txBody>
          <a:bodyPr/>
          <a:lstStyle/>
          <a:p>
            <a:fld id="{6D22F896-40B5-4ADD-8801-0D06FADFA095}" type="slidenum">
              <a:rPr lang="en-US" smtClean="0"/>
              <a:t>32</a:t>
            </a:fld>
            <a:endParaRPr lang="en-US"/>
          </a:p>
        </p:txBody>
      </p:sp>
    </p:spTree>
    <p:extLst>
      <p:ext uri="{BB962C8B-B14F-4D97-AF65-F5344CB8AC3E}">
        <p14:creationId xmlns:p14="http://schemas.microsoft.com/office/powerpoint/2010/main" val="660330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D18DC-C9B0-004A-9F79-B2F39F60A199}"/>
              </a:ext>
            </a:extLst>
          </p:cNvPr>
          <p:cNvSpPr>
            <a:spLocks noGrp="1"/>
          </p:cNvSpPr>
          <p:nvPr>
            <p:ph type="title"/>
          </p:nvPr>
        </p:nvSpPr>
        <p:spPr/>
        <p:txBody>
          <a:bodyPr/>
          <a:lstStyle/>
          <a:p>
            <a:r>
              <a:rPr lang="it-IT" dirty="0" err="1"/>
              <a:t>EleNCo</a:t>
            </a:r>
            <a:r>
              <a:rPr lang="it-IT" dirty="0"/>
              <a:t> compiti della </a:t>
            </a:r>
            <a:r>
              <a:rPr lang="it-IT" dirty="0" err="1"/>
              <a:t>cqd</a:t>
            </a:r>
            <a:r>
              <a:rPr lang="it-IT" dirty="0"/>
              <a:t> [2/4]</a:t>
            </a:r>
          </a:p>
        </p:txBody>
      </p:sp>
      <p:sp>
        <p:nvSpPr>
          <p:cNvPr id="3" name="Content Placeholder 2">
            <a:extLst>
              <a:ext uri="{FF2B5EF4-FFF2-40B4-BE49-F238E27FC236}">
                <a16:creationId xmlns:a16="http://schemas.microsoft.com/office/drawing/2014/main" id="{9953570C-CAAE-DE4B-B358-4B59BC0CC6B5}"/>
              </a:ext>
            </a:extLst>
          </p:cNvPr>
          <p:cNvSpPr>
            <a:spLocks noGrp="1"/>
          </p:cNvSpPr>
          <p:nvPr>
            <p:ph idx="1"/>
          </p:nvPr>
        </p:nvSpPr>
        <p:spPr>
          <a:xfrm>
            <a:off x="1451579" y="2015732"/>
            <a:ext cx="9603275" cy="3927868"/>
          </a:xfrm>
        </p:spPr>
        <p:txBody>
          <a:bodyPr>
            <a:normAutofit lnSpcReduction="10000"/>
          </a:bodyPr>
          <a:lstStyle/>
          <a:p>
            <a:pPr marL="0" lvl="0" indent="0">
              <a:buNone/>
            </a:pPr>
            <a:r>
              <a:rPr lang="it-IT" sz="2400" b="1" dirty="0"/>
              <a:t>(In)Formazione</a:t>
            </a:r>
            <a:endParaRPr lang="it-IT" sz="2400" dirty="0"/>
          </a:p>
          <a:p>
            <a:pPr marL="457200" indent="-457200">
              <a:buFont typeface="+mj-lt"/>
              <a:buAutoNum type="arabicPeriod" startAt="4"/>
            </a:pPr>
            <a:r>
              <a:rPr lang="it-IT" sz="2400" dirty="0"/>
              <a:t>Assicura il collegamento tra PQA e strutture periferiche (Dipartimento, </a:t>
            </a:r>
            <a:r>
              <a:rPr lang="it-IT" sz="2400" dirty="0" err="1"/>
              <a:t>CdS</a:t>
            </a:r>
            <a:r>
              <a:rPr lang="it-IT" sz="2400" dirty="0"/>
              <a:t>, CPDS)</a:t>
            </a:r>
          </a:p>
          <a:p>
            <a:pPr marL="457200" indent="-457200">
              <a:buFont typeface="+mj-lt"/>
              <a:buAutoNum type="arabicPeriod" startAt="4"/>
            </a:pPr>
            <a:r>
              <a:rPr lang="it-IT" sz="2400" dirty="0"/>
              <a:t>Fornisce supporto e consulenza nell’ambito della AQ della Didattica, della Ricerca e della Terza missione</a:t>
            </a:r>
          </a:p>
          <a:p>
            <a:pPr marL="457200" indent="-457200">
              <a:buFont typeface="+mj-lt"/>
              <a:buAutoNum type="arabicPeriod" startAt="4"/>
            </a:pPr>
            <a:r>
              <a:rPr lang="it-IT" sz="2400" dirty="0"/>
              <a:t>Svolge attività di formazione e informazione in materia di AQ per il personale del Dipartimento e per i rappresentanti degli studenti</a:t>
            </a:r>
          </a:p>
          <a:p>
            <a:pPr lvl="1"/>
            <a:r>
              <a:rPr lang="it-IT" sz="2000" i="1" dirty="0"/>
              <a:t>Lo stiamo facendo oggi...</a:t>
            </a:r>
          </a:p>
          <a:p>
            <a:pPr lvl="1"/>
            <a:endParaRPr lang="it-IT" dirty="0"/>
          </a:p>
          <a:p>
            <a:endParaRPr lang="it-IT" dirty="0"/>
          </a:p>
        </p:txBody>
      </p:sp>
      <p:sp>
        <p:nvSpPr>
          <p:cNvPr id="4" name="Date Placeholder 3">
            <a:extLst>
              <a:ext uri="{FF2B5EF4-FFF2-40B4-BE49-F238E27FC236}">
                <a16:creationId xmlns:a16="http://schemas.microsoft.com/office/drawing/2014/main" id="{71776B51-EA00-D443-AA00-C0B1EFB85D20}"/>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02F7A02F-82F9-B947-B8F8-DE1543661EAE}"/>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6F38FD03-970A-B846-AD8F-EA33B05852AA}"/>
              </a:ext>
            </a:extLst>
          </p:cNvPr>
          <p:cNvSpPr>
            <a:spLocks noGrp="1"/>
          </p:cNvSpPr>
          <p:nvPr>
            <p:ph type="sldNum" sz="quarter" idx="12"/>
          </p:nvPr>
        </p:nvSpPr>
        <p:spPr/>
        <p:txBody>
          <a:bodyPr/>
          <a:lstStyle/>
          <a:p>
            <a:fld id="{6D22F896-40B5-4ADD-8801-0D06FADFA095}" type="slidenum">
              <a:rPr lang="en-US" smtClean="0"/>
              <a:t>33</a:t>
            </a:fld>
            <a:endParaRPr lang="en-US"/>
          </a:p>
        </p:txBody>
      </p:sp>
    </p:spTree>
    <p:extLst>
      <p:ext uri="{BB962C8B-B14F-4D97-AF65-F5344CB8AC3E}">
        <p14:creationId xmlns:p14="http://schemas.microsoft.com/office/powerpoint/2010/main" val="2637386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D18DC-C9B0-004A-9F79-B2F39F60A199}"/>
              </a:ext>
            </a:extLst>
          </p:cNvPr>
          <p:cNvSpPr>
            <a:spLocks noGrp="1"/>
          </p:cNvSpPr>
          <p:nvPr>
            <p:ph type="title"/>
          </p:nvPr>
        </p:nvSpPr>
        <p:spPr/>
        <p:txBody>
          <a:bodyPr/>
          <a:lstStyle/>
          <a:p>
            <a:r>
              <a:rPr lang="it-IT" dirty="0" err="1"/>
              <a:t>EleNCo</a:t>
            </a:r>
            <a:r>
              <a:rPr lang="it-IT" dirty="0"/>
              <a:t> compiti della </a:t>
            </a:r>
            <a:r>
              <a:rPr lang="it-IT" dirty="0" err="1"/>
              <a:t>cqd</a:t>
            </a:r>
            <a:r>
              <a:rPr lang="it-IT" dirty="0"/>
              <a:t> [3/4]</a:t>
            </a:r>
          </a:p>
        </p:txBody>
      </p:sp>
      <p:sp>
        <p:nvSpPr>
          <p:cNvPr id="3" name="Content Placeholder 2">
            <a:extLst>
              <a:ext uri="{FF2B5EF4-FFF2-40B4-BE49-F238E27FC236}">
                <a16:creationId xmlns:a16="http://schemas.microsoft.com/office/drawing/2014/main" id="{9953570C-CAAE-DE4B-B358-4B59BC0CC6B5}"/>
              </a:ext>
            </a:extLst>
          </p:cNvPr>
          <p:cNvSpPr>
            <a:spLocks noGrp="1"/>
          </p:cNvSpPr>
          <p:nvPr>
            <p:ph idx="1"/>
          </p:nvPr>
        </p:nvSpPr>
        <p:spPr>
          <a:xfrm>
            <a:off x="1451579" y="2015732"/>
            <a:ext cx="9603275" cy="3993182"/>
          </a:xfrm>
        </p:spPr>
        <p:txBody>
          <a:bodyPr>
            <a:normAutofit fontScale="92500" lnSpcReduction="10000"/>
          </a:bodyPr>
          <a:lstStyle/>
          <a:p>
            <a:pPr marL="0" lvl="0" indent="0">
              <a:buNone/>
            </a:pPr>
            <a:r>
              <a:rPr lang="it-IT" sz="2400" b="1" dirty="0"/>
              <a:t>Consulenza per redazione documenti AQ</a:t>
            </a:r>
            <a:endParaRPr lang="it-IT" sz="2400" dirty="0"/>
          </a:p>
          <a:p>
            <a:pPr marL="457200" indent="-457200">
              <a:buFont typeface="+mj-lt"/>
              <a:buAutoNum type="arabicPeriod" startAt="7"/>
            </a:pPr>
            <a:r>
              <a:rPr lang="it-IT" sz="2400" dirty="0"/>
              <a:t>Collabora con i Gruppi di Gestione di Assicurazione della Qualità dei </a:t>
            </a:r>
            <a:r>
              <a:rPr lang="it-IT" sz="2400" dirty="0" err="1"/>
              <a:t>CdS</a:t>
            </a:r>
            <a:r>
              <a:rPr lang="it-IT" sz="2400" dirty="0"/>
              <a:t> del Dipartimento</a:t>
            </a:r>
          </a:p>
          <a:p>
            <a:pPr lvl="1"/>
            <a:r>
              <a:rPr lang="it-IT" sz="2200" i="1" dirty="0"/>
              <a:t>Per la redazione di SUA-</a:t>
            </a:r>
            <a:r>
              <a:rPr lang="it-IT" sz="2200" i="1" dirty="0" err="1"/>
              <a:t>CdS</a:t>
            </a:r>
            <a:r>
              <a:rPr lang="it-IT" sz="2200" i="1" dirty="0"/>
              <a:t>, SMA, RRC, RAAQ-</a:t>
            </a:r>
            <a:r>
              <a:rPr lang="it-IT" sz="2200" i="1" dirty="0" err="1"/>
              <a:t>CdS</a:t>
            </a:r>
            <a:endParaRPr lang="it-IT" sz="2200" dirty="0"/>
          </a:p>
          <a:p>
            <a:pPr marL="457200" indent="-457200">
              <a:buFont typeface="+mj-lt"/>
              <a:buAutoNum type="arabicPeriod" startAt="7"/>
            </a:pPr>
            <a:r>
              <a:rPr lang="it-IT" sz="2400" dirty="0"/>
              <a:t>Fornisce consulenza e supporto al Dipartimento per la redazione della SUA-RD</a:t>
            </a:r>
          </a:p>
          <a:p>
            <a:pPr marL="457200" indent="-457200">
              <a:buFont typeface="+mj-lt"/>
              <a:buAutoNum type="arabicPeriod" startAt="7"/>
            </a:pPr>
            <a:r>
              <a:rPr lang="it-IT" sz="2400" strike="sngStrike" dirty="0"/>
              <a:t>Fornisce consulenza e supporto alle CPDS per la stesura della relazione annuale</a:t>
            </a:r>
          </a:p>
          <a:p>
            <a:pPr lvl="1"/>
            <a:r>
              <a:rPr lang="it-IT" sz="2200" i="1" dirty="0">
                <a:solidFill>
                  <a:srgbClr val="FF0000"/>
                </a:solidFill>
              </a:rPr>
              <a:t>Cassato nel </a:t>
            </a:r>
            <a:r>
              <a:rPr lang="it-IT" sz="2200" b="1" i="1" dirty="0">
                <a:solidFill>
                  <a:srgbClr val="FF0000"/>
                </a:solidFill>
              </a:rPr>
              <a:t>Piano Triennale 2019-2021 del DFA</a:t>
            </a:r>
            <a:endParaRPr lang="it-IT" i="1" dirty="0">
              <a:solidFill>
                <a:srgbClr val="FF0000"/>
              </a:solidFill>
            </a:endParaRPr>
          </a:p>
        </p:txBody>
      </p:sp>
      <p:sp>
        <p:nvSpPr>
          <p:cNvPr id="4" name="Date Placeholder 3">
            <a:extLst>
              <a:ext uri="{FF2B5EF4-FFF2-40B4-BE49-F238E27FC236}">
                <a16:creationId xmlns:a16="http://schemas.microsoft.com/office/drawing/2014/main" id="{71776B51-EA00-D443-AA00-C0B1EFB85D20}"/>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02F7A02F-82F9-B947-B8F8-DE1543661EAE}"/>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6F38FD03-970A-B846-AD8F-EA33B05852AA}"/>
              </a:ext>
            </a:extLst>
          </p:cNvPr>
          <p:cNvSpPr>
            <a:spLocks noGrp="1"/>
          </p:cNvSpPr>
          <p:nvPr>
            <p:ph type="sldNum" sz="quarter" idx="12"/>
          </p:nvPr>
        </p:nvSpPr>
        <p:spPr/>
        <p:txBody>
          <a:bodyPr/>
          <a:lstStyle/>
          <a:p>
            <a:fld id="{6D22F896-40B5-4ADD-8801-0D06FADFA095}" type="slidenum">
              <a:rPr lang="en-US" smtClean="0"/>
              <a:t>34</a:t>
            </a:fld>
            <a:endParaRPr lang="en-US"/>
          </a:p>
        </p:txBody>
      </p:sp>
    </p:spTree>
    <p:extLst>
      <p:ext uri="{BB962C8B-B14F-4D97-AF65-F5344CB8AC3E}">
        <p14:creationId xmlns:p14="http://schemas.microsoft.com/office/powerpoint/2010/main" val="4195965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D18DC-C9B0-004A-9F79-B2F39F60A199}"/>
              </a:ext>
            </a:extLst>
          </p:cNvPr>
          <p:cNvSpPr>
            <a:spLocks noGrp="1"/>
          </p:cNvSpPr>
          <p:nvPr>
            <p:ph type="title"/>
          </p:nvPr>
        </p:nvSpPr>
        <p:spPr/>
        <p:txBody>
          <a:bodyPr/>
          <a:lstStyle/>
          <a:p>
            <a:r>
              <a:rPr lang="it-IT" dirty="0" err="1"/>
              <a:t>EleNCo</a:t>
            </a:r>
            <a:r>
              <a:rPr lang="it-IT" dirty="0"/>
              <a:t> compiti della </a:t>
            </a:r>
            <a:r>
              <a:rPr lang="it-IT" dirty="0" err="1"/>
              <a:t>cqd</a:t>
            </a:r>
            <a:r>
              <a:rPr lang="it-IT" dirty="0"/>
              <a:t> [4/4]</a:t>
            </a:r>
          </a:p>
        </p:txBody>
      </p:sp>
      <p:sp>
        <p:nvSpPr>
          <p:cNvPr id="3" name="Content Placeholder 2">
            <a:extLst>
              <a:ext uri="{FF2B5EF4-FFF2-40B4-BE49-F238E27FC236}">
                <a16:creationId xmlns:a16="http://schemas.microsoft.com/office/drawing/2014/main" id="{9953570C-CAAE-DE4B-B358-4B59BC0CC6B5}"/>
              </a:ext>
            </a:extLst>
          </p:cNvPr>
          <p:cNvSpPr>
            <a:spLocks noGrp="1"/>
          </p:cNvSpPr>
          <p:nvPr>
            <p:ph idx="1"/>
          </p:nvPr>
        </p:nvSpPr>
        <p:spPr>
          <a:xfrm>
            <a:off x="1451579" y="2015732"/>
            <a:ext cx="9603275" cy="4062339"/>
          </a:xfrm>
        </p:spPr>
        <p:txBody>
          <a:bodyPr>
            <a:normAutofit fontScale="70000" lnSpcReduction="20000"/>
          </a:bodyPr>
          <a:lstStyle/>
          <a:p>
            <a:pPr marL="0" lvl="0" indent="0">
              <a:buNone/>
            </a:pPr>
            <a:r>
              <a:rPr lang="it-IT" sz="3200" b="1" dirty="0"/>
              <a:t>Monitoraggio </a:t>
            </a:r>
            <a:endParaRPr lang="it-IT" sz="3200" dirty="0"/>
          </a:p>
          <a:p>
            <a:pPr marL="457200" indent="-457200">
              <a:buFont typeface="+mj-lt"/>
              <a:buAutoNum type="arabicPeriod" startAt="9"/>
            </a:pPr>
            <a:r>
              <a:rPr lang="it-IT" dirty="0"/>
              <a:t>Monitora la corretta applicazione, per quanto di competenza, delle politiche e degli indirizzi generali per la Qualità stabiliti dagli Organi di Governo di Ateneo</a:t>
            </a:r>
          </a:p>
          <a:p>
            <a:pPr marL="457200" indent="-457200">
              <a:buFont typeface="+mj-lt"/>
              <a:buAutoNum type="arabicPeriod" startAt="9"/>
            </a:pPr>
            <a:r>
              <a:rPr lang="it-IT" dirty="0"/>
              <a:t>Monitora il corretto svolgimento delle attività comprese nei piani triennali e nelle attività di riesame della Ricerca e della Terza Missione dipartimentale</a:t>
            </a:r>
          </a:p>
          <a:p>
            <a:pPr marL="457200" indent="-457200">
              <a:buFont typeface="+mj-lt"/>
              <a:buAutoNum type="arabicPeriod" startAt="9"/>
            </a:pPr>
            <a:r>
              <a:rPr lang="it-IT" dirty="0"/>
              <a:t>Monitora le attività di riesame dei </a:t>
            </a:r>
            <a:r>
              <a:rPr lang="it-IT" dirty="0" err="1"/>
              <a:t>CdS</a:t>
            </a:r>
            <a:r>
              <a:rPr lang="it-IT" dirty="0"/>
              <a:t> a seguito delle indicazioni delle CPDS</a:t>
            </a:r>
          </a:p>
          <a:p>
            <a:pPr marL="457200" indent="-457200">
              <a:buFont typeface="+mj-lt"/>
              <a:buAutoNum type="arabicPeriod" startAt="9"/>
            </a:pPr>
            <a:r>
              <a:rPr lang="it-IT" dirty="0"/>
              <a:t>Monitora le attività formative dei </a:t>
            </a:r>
            <a:r>
              <a:rPr lang="it-IT" dirty="0" err="1"/>
              <a:t>CdS</a:t>
            </a:r>
            <a:r>
              <a:rPr lang="it-IT" dirty="0"/>
              <a:t>, con particolare riguardo all’orientamento in ingresso, al tutorato e alle azioni volte a risolvere problematiche sollevate dagli studenti</a:t>
            </a:r>
          </a:p>
          <a:p>
            <a:pPr marL="457200" indent="-457200">
              <a:buFont typeface="+mj-lt"/>
              <a:buAutoNum type="arabicPeriod" startAt="9"/>
            </a:pPr>
            <a:r>
              <a:rPr lang="it-IT" dirty="0"/>
              <a:t>Monitora una corretta ed esaustiva compilazione del </a:t>
            </a:r>
            <a:r>
              <a:rPr lang="it-IT" dirty="0" err="1"/>
              <a:t>syllabus</a:t>
            </a:r>
            <a:r>
              <a:rPr lang="it-IT" dirty="0"/>
              <a:t> degli insegnamenti erogati</a:t>
            </a:r>
          </a:p>
          <a:p>
            <a:pPr marL="457200" indent="-457200">
              <a:buFont typeface="+mj-lt"/>
              <a:buAutoNum type="arabicPeriod" startAt="9"/>
            </a:pPr>
            <a:r>
              <a:rPr lang="it-IT" dirty="0"/>
              <a:t>Monitora l’aggiornamento dei CV dei docenti caricati sul sito ufficiale</a:t>
            </a:r>
          </a:p>
          <a:p>
            <a:pPr marL="457200" indent="-457200">
              <a:buFont typeface="+mj-lt"/>
              <a:buAutoNum type="arabicPeriod" startAt="9"/>
            </a:pPr>
            <a:r>
              <a:rPr lang="it-IT" dirty="0"/>
              <a:t>Monitora l’adeguatezza delle strutture didattiche</a:t>
            </a:r>
          </a:p>
          <a:p>
            <a:pPr marL="457200" indent="-457200">
              <a:buFont typeface="+mj-lt"/>
              <a:buAutoNum type="arabicPeriod" startAt="9"/>
            </a:pPr>
            <a:r>
              <a:rPr lang="it-IT" dirty="0"/>
              <a:t>Monitora l’accesso e l’uso del sito web del DFA e degli altri canali social</a:t>
            </a:r>
          </a:p>
          <a:p>
            <a:pPr lvl="1"/>
            <a:r>
              <a:rPr lang="it-IT" i="1" dirty="0">
                <a:solidFill>
                  <a:srgbClr val="00B050"/>
                </a:solidFill>
              </a:rPr>
              <a:t>Aggiunto nel </a:t>
            </a:r>
            <a:r>
              <a:rPr lang="it-IT" b="1" i="1" dirty="0">
                <a:solidFill>
                  <a:srgbClr val="00B050"/>
                </a:solidFill>
              </a:rPr>
              <a:t>Piano Triennale 2019-2021 del DFA</a:t>
            </a:r>
            <a:endParaRPr lang="it-IT" i="1" dirty="0">
              <a:solidFill>
                <a:srgbClr val="00B050"/>
              </a:solidFill>
            </a:endParaRPr>
          </a:p>
        </p:txBody>
      </p:sp>
      <p:sp>
        <p:nvSpPr>
          <p:cNvPr id="4" name="Date Placeholder 3">
            <a:extLst>
              <a:ext uri="{FF2B5EF4-FFF2-40B4-BE49-F238E27FC236}">
                <a16:creationId xmlns:a16="http://schemas.microsoft.com/office/drawing/2014/main" id="{71776B51-EA00-D443-AA00-C0B1EFB85D20}"/>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02F7A02F-82F9-B947-B8F8-DE1543661EAE}"/>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6F38FD03-970A-B846-AD8F-EA33B05852AA}"/>
              </a:ext>
            </a:extLst>
          </p:cNvPr>
          <p:cNvSpPr>
            <a:spLocks noGrp="1"/>
          </p:cNvSpPr>
          <p:nvPr>
            <p:ph type="sldNum" sz="quarter" idx="12"/>
          </p:nvPr>
        </p:nvSpPr>
        <p:spPr/>
        <p:txBody>
          <a:bodyPr/>
          <a:lstStyle/>
          <a:p>
            <a:fld id="{6D22F896-40B5-4ADD-8801-0D06FADFA095}" type="slidenum">
              <a:rPr lang="en-US" smtClean="0"/>
              <a:t>35</a:t>
            </a:fld>
            <a:endParaRPr lang="en-US"/>
          </a:p>
        </p:txBody>
      </p:sp>
    </p:spTree>
    <p:extLst>
      <p:ext uri="{BB962C8B-B14F-4D97-AF65-F5344CB8AC3E}">
        <p14:creationId xmlns:p14="http://schemas.microsoft.com/office/powerpoint/2010/main" val="1018837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D86F-83E0-6641-91C2-1D8F30890188}"/>
              </a:ext>
            </a:extLst>
          </p:cNvPr>
          <p:cNvSpPr>
            <a:spLocks noGrp="1"/>
          </p:cNvSpPr>
          <p:nvPr>
            <p:ph type="title"/>
          </p:nvPr>
        </p:nvSpPr>
        <p:spPr/>
        <p:txBody>
          <a:bodyPr>
            <a:normAutofit fontScale="90000"/>
          </a:bodyPr>
          <a:lstStyle/>
          <a:p>
            <a:r>
              <a:rPr lang="it-IT" dirty="0"/>
              <a:t>Obiettivi e azioni programmate della CQD per l’Assicurazione della </a:t>
            </a:r>
            <a:r>
              <a:rPr lang="it-IT" dirty="0" err="1"/>
              <a:t>Qualita</a:t>
            </a:r>
            <a:r>
              <a:rPr lang="it-IT" dirty="0"/>
              <a:t>̀ </a:t>
            </a:r>
            <a:br>
              <a:rPr lang="it-IT" dirty="0"/>
            </a:br>
            <a:endParaRPr lang="it-IT" dirty="0"/>
          </a:p>
        </p:txBody>
      </p:sp>
      <p:sp>
        <p:nvSpPr>
          <p:cNvPr id="3" name="Content Placeholder 2">
            <a:extLst>
              <a:ext uri="{FF2B5EF4-FFF2-40B4-BE49-F238E27FC236}">
                <a16:creationId xmlns:a16="http://schemas.microsoft.com/office/drawing/2014/main" id="{39592833-02B4-C249-80D6-FDEF6DD2D33E}"/>
              </a:ext>
            </a:extLst>
          </p:cNvPr>
          <p:cNvSpPr>
            <a:spLocks noGrp="1"/>
          </p:cNvSpPr>
          <p:nvPr>
            <p:ph idx="1"/>
          </p:nvPr>
        </p:nvSpPr>
        <p:spPr/>
        <p:txBody>
          <a:bodyPr>
            <a:normAutofit/>
          </a:bodyPr>
          <a:lstStyle/>
          <a:p>
            <a:pPr marL="0" indent="0">
              <a:buNone/>
            </a:pPr>
            <a:r>
              <a:rPr lang="it-IT" sz="2400" dirty="0"/>
              <a:t>Sulla base dell’elenco delle funzioni attribuite alle CQD visti prima, le azioni programmate si possono dividere in due grandi filoni: </a:t>
            </a:r>
          </a:p>
          <a:p>
            <a:pPr marL="457200" indent="-457200">
              <a:buFont typeface="+mj-lt"/>
              <a:buAutoNum type="arabicPeriod"/>
            </a:pPr>
            <a:r>
              <a:rPr lang="it-IT" sz="2400" dirty="0"/>
              <a:t>Azioni di routine da eseguire con ciclica </a:t>
            </a:r>
            <a:r>
              <a:rPr lang="it-IT" sz="2400" dirty="0" err="1"/>
              <a:t>periodicita</a:t>
            </a:r>
            <a:r>
              <a:rPr lang="it-IT" sz="2400" dirty="0"/>
              <a:t>̀.</a:t>
            </a:r>
          </a:p>
          <a:p>
            <a:pPr marL="457200" indent="-457200">
              <a:buFont typeface="+mj-lt"/>
              <a:buAutoNum type="arabicPeriod"/>
            </a:pPr>
            <a:r>
              <a:rPr lang="it-IT" sz="2400" dirty="0"/>
              <a:t>Azioni puntuali di miglioramento della </a:t>
            </a:r>
            <a:r>
              <a:rPr lang="it-IT" sz="2400" dirty="0" err="1"/>
              <a:t>qualita</a:t>
            </a:r>
            <a:r>
              <a:rPr lang="it-IT" sz="2400" dirty="0"/>
              <a:t>̀ in aspetti specificamente individuati. </a:t>
            </a:r>
          </a:p>
          <a:p>
            <a:endParaRPr lang="it-IT" dirty="0"/>
          </a:p>
        </p:txBody>
      </p:sp>
      <p:sp>
        <p:nvSpPr>
          <p:cNvPr id="4" name="Date Placeholder 3">
            <a:extLst>
              <a:ext uri="{FF2B5EF4-FFF2-40B4-BE49-F238E27FC236}">
                <a16:creationId xmlns:a16="http://schemas.microsoft.com/office/drawing/2014/main" id="{16957B5B-88F9-004F-B143-8DF227F0FEB7}"/>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3E53EE26-441B-B144-9B7E-7B4148B11F4F}"/>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DB2B39D1-8E4A-6741-AAD0-97F21BD10034}"/>
              </a:ext>
            </a:extLst>
          </p:cNvPr>
          <p:cNvSpPr>
            <a:spLocks noGrp="1"/>
          </p:cNvSpPr>
          <p:nvPr>
            <p:ph type="sldNum" sz="quarter" idx="12"/>
          </p:nvPr>
        </p:nvSpPr>
        <p:spPr/>
        <p:txBody>
          <a:bodyPr/>
          <a:lstStyle/>
          <a:p>
            <a:fld id="{6D22F896-40B5-4ADD-8801-0D06FADFA095}" type="slidenum">
              <a:rPr lang="en-US" smtClean="0"/>
              <a:t>36</a:t>
            </a:fld>
            <a:endParaRPr lang="en-US"/>
          </a:p>
        </p:txBody>
      </p:sp>
    </p:spTree>
    <p:extLst>
      <p:ext uri="{BB962C8B-B14F-4D97-AF65-F5344CB8AC3E}">
        <p14:creationId xmlns:p14="http://schemas.microsoft.com/office/powerpoint/2010/main" val="185744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D86F-83E0-6641-91C2-1D8F30890188}"/>
              </a:ext>
            </a:extLst>
          </p:cNvPr>
          <p:cNvSpPr>
            <a:spLocks noGrp="1"/>
          </p:cNvSpPr>
          <p:nvPr>
            <p:ph type="title"/>
          </p:nvPr>
        </p:nvSpPr>
        <p:spPr/>
        <p:txBody>
          <a:bodyPr>
            <a:normAutofit fontScale="90000"/>
          </a:bodyPr>
          <a:lstStyle/>
          <a:p>
            <a:r>
              <a:rPr lang="it-IT" dirty="0"/>
              <a:t>Filone 1: Azioni di routine da eseguire con ciclica </a:t>
            </a:r>
            <a:r>
              <a:rPr lang="it-IT" dirty="0" err="1"/>
              <a:t>periodicita</a:t>
            </a:r>
            <a:r>
              <a:rPr lang="it-IT" dirty="0"/>
              <a:t>̀</a:t>
            </a:r>
            <a:br>
              <a:rPr lang="it-IT" dirty="0"/>
            </a:br>
            <a:endParaRPr lang="it-IT" dirty="0"/>
          </a:p>
        </p:txBody>
      </p:sp>
      <p:sp>
        <p:nvSpPr>
          <p:cNvPr id="3" name="Content Placeholder 2">
            <a:extLst>
              <a:ext uri="{FF2B5EF4-FFF2-40B4-BE49-F238E27FC236}">
                <a16:creationId xmlns:a16="http://schemas.microsoft.com/office/drawing/2014/main" id="{39592833-02B4-C249-80D6-FDEF6DD2D33E}"/>
              </a:ext>
            </a:extLst>
          </p:cNvPr>
          <p:cNvSpPr>
            <a:spLocks noGrp="1"/>
          </p:cNvSpPr>
          <p:nvPr>
            <p:ph idx="1"/>
          </p:nvPr>
        </p:nvSpPr>
        <p:spPr>
          <a:xfrm>
            <a:off x="1451579" y="2015732"/>
            <a:ext cx="9603275" cy="4008550"/>
          </a:xfrm>
        </p:spPr>
        <p:txBody>
          <a:bodyPr>
            <a:normAutofit fontScale="92500"/>
          </a:bodyPr>
          <a:lstStyle/>
          <a:p>
            <a:pPr marL="0" indent="0">
              <a:buNone/>
            </a:pPr>
            <a:r>
              <a:rPr lang="it-IT" i="1" dirty="0">
                <a:solidFill>
                  <a:schemeClr val="accent1"/>
                </a:solidFill>
              </a:rPr>
              <a:t>Qualche esempio:</a:t>
            </a:r>
          </a:p>
          <a:p>
            <a:r>
              <a:rPr lang="it-IT" dirty="0"/>
              <a:t>Verifica (annuale) della pubblicazione nell’ Area Riservata del sito web del DFA della documentazione inerente ai criteri di ripartizione delle risorse del Dipartimento, ripartizione che al DFA è effettuata non dalla CQD da una apposita Commissione Ricerca </a:t>
            </a:r>
            <a:r>
              <a:rPr lang="it-IT" b="1" dirty="0">
                <a:solidFill>
                  <a:schemeClr val="accent3">
                    <a:lumMod val="50000"/>
                  </a:schemeClr>
                </a:solidFill>
              </a:rPr>
              <a:t>[si inquadra nel Compito 2]</a:t>
            </a:r>
          </a:p>
          <a:p>
            <a:r>
              <a:rPr lang="it-IT" dirty="0"/>
              <a:t>Consulenza e supporto ai GGAQ, ai Presidenti, o comunque ai </a:t>
            </a:r>
            <a:r>
              <a:rPr lang="it-IT" dirty="0" err="1"/>
              <a:t>CdS</a:t>
            </a:r>
            <a:r>
              <a:rPr lang="it-IT" dirty="0"/>
              <a:t>, </a:t>
            </a:r>
            <a:r>
              <a:rPr lang="it-IT" dirty="0" err="1"/>
              <a:t>nonche</a:t>
            </a:r>
            <a:r>
              <a:rPr lang="it-IT" dirty="0"/>
              <a:t>́ al Dipartimento per assicurare la </a:t>
            </a:r>
            <a:r>
              <a:rPr lang="it-IT" dirty="0" err="1"/>
              <a:t>qualita</a:t>
            </a:r>
            <a:r>
              <a:rPr lang="it-IT" dirty="0"/>
              <a:t>̀ dei diversi documenti che ciascun organismo è chiamato a redigere – SUA-</a:t>
            </a:r>
            <a:r>
              <a:rPr lang="it-IT" dirty="0" err="1"/>
              <a:t>CdS</a:t>
            </a:r>
            <a:r>
              <a:rPr lang="it-IT" dirty="0"/>
              <a:t>, SMA, RRC, RAAQ, SUA-RD, etc.) in termini di: </a:t>
            </a:r>
            <a:r>
              <a:rPr lang="it-IT" dirty="0" err="1"/>
              <a:t>leggibilita</a:t>
            </a:r>
            <a:r>
              <a:rPr lang="it-IT" dirty="0"/>
              <a:t>̀, aderenza alle rispettive Linee Guida per la compilazione emanate dal PQA, rispetto dei tempi di volta in volta previsti per la loro redazione </a:t>
            </a:r>
            <a:r>
              <a:rPr lang="it-IT" b="1" dirty="0">
                <a:solidFill>
                  <a:schemeClr val="accent3">
                    <a:lumMod val="50000"/>
                  </a:schemeClr>
                </a:solidFill>
              </a:rPr>
              <a:t>[si inquadra nei Compiti 4, 7, 8]</a:t>
            </a:r>
          </a:p>
          <a:p>
            <a:endParaRPr lang="it-IT" dirty="0"/>
          </a:p>
        </p:txBody>
      </p:sp>
      <p:sp>
        <p:nvSpPr>
          <p:cNvPr id="4" name="Date Placeholder 3">
            <a:extLst>
              <a:ext uri="{FF2B5EF4-FFF2-40B4-BE49-F238E27FC236}">
                <a16:creationId xmlns:a16="http://schemas.microsoft.com/office/drawing/2014/main" id="{16957B5B-88F9-004F-B143-8DF227F0FEB7}"/>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3E53EE26-441B-B144-9B7E-7B4148B11F4F}"/>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DB2B39D1-8E4A-6741-AAD0-97F21BD10034}"/>
              </a:ext>
            </a:extLst>
          </p:cNvPr>
          <p:cNvSpPr>
            <a:spLocks noGrp="1"/>
          </p:cNvSpPr>
          <p:nvPr>
            <p:ph type="sldNum" sz="quarter" idx="12"/>
          </p:nvPr>
        </p:nvSpPr>
        <p:spPr/>
        <p:txBody>
          <a:bodyPr/>
          <a:lstStyle/>
          <a:p>
            <a:fld id="{6D22F896-40B5-4ADD-8801-0D06FADFA095}" type="slidenum">
              <a:rPr lang="en-US" smtClean="0"/>
              <a:t>37</a:t>
            </a:fld>
            <a:endParaRPr lang="en-US"/>
          </a:p>
        </p:txBody>
      </p:sp>
    </p:spTree>
    <p:extLst>
      <p:ext uri="{BB962C8B-B14F-4D97-AF65-F5344CB8AC3E}">
        <p14:creationId xmlns:p14="http://schemas.microsoft.com/office/powerpoint/2010/main" val="36839836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D86F-83E0-6641-91C2-1D8F30890188}"/>
              </a:ext>
            </a:extLst>
          </p:cNvPr>
          <p:cNvSpPr>
            <a:spLocks noGrp="1"/>
          </p:cNvSpPr>
          <p:nvPr>
            <p:ph type="title"/>
          </p:nvPr>
        </p:nvSpPr>
        <p:spPr>
          <a:xfrm>
            <a:off x="1451579" y="804519"/>
            <a:ext cx="9603275" cy="1049235"/>
          </a:xfrm>
        </p:spPr>
        <p:txBody>
          <a:bodyPr>
            <a:normAutofit fontScale="90000"/>
          </a:bodyPr>
          <a:lstStyle/>
          <a:p>
            <a:r>
              <a:rPr lang="it-IT" dirty="0"/>
              <a:t>Filone 2: Azioni puntuali di miglioramento in aspetti specificamente individuati [1/5]</a:t>
            </a:r>
            <a:br>
              <a:rPr lang="it-IT" dirty="0"/>
            </a:br>
            <a:endParaRPr lang="it-IT" dirty="0"/>
          </a:p>
        </p:txBody>
      </p:sp>
      <p:sp>
        <p:nvSpPr>
          <p:cNvPr id="4" name="Date Placeholder 3">
            <a:extLst>
              <a:ext uri="{FF2B5EF4-FFF2-40B4-BE49-F238E27FC236}">
                <a16:creationId xmlns:a16="http://schemas.microsoft.com/office/drawing/2014/main" id="{16957B5B-88F9-004F-B143-8DF227F0FEB7}"/>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3E53EE26-441B-B144-9B7E-7B4148B11F4F}"/>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DB2B39D1-8E4A-6741-AAD0-97F21BD10034}"/>
              </a:ext>
            </a:extLst>
          </p:cNvPr>
          <p:cNvSpPr>
            <a:spLocks noGrp="1"/>
          </p:cNvSpPr>
          <p:nvPr>
            <p:ph type="sldNum" sz="quarter" idx="12"/>
          </p:nvPr>
        </p:nvSpPr>
        <p:spPr/>
        <p:txBody>
          <a:bodyPr/>
          <a:lstStyle/>
          <a:p>
            <a:fld id="{6D22F896-40B5-4ADD-8801-0D06FADFA095}" type="slidenum">
              <a:rPr lang="en-US" smtClean="0"/>
              <a:t>38</a:t>
            </a:fld>
            <a:endParaRPr lang="en-US"/>
          </a:p>
        </p:txBody>
      </p:sp>
      <p:sp>
        <p:nvSpPr>
          <p:cNvPr id="7" name="Content Placeholder 2">
            <a:extLst>
              <a:ext uri="{FF2B5EF4-FFF2-40B4-BE49-F238E27FC236}">
                <a16:creationId xmlns:a16="http://schemas.microsoft.com/office/drawing/2014/main" id="{515D91C1-5E1C-164C-BD59-4ECE6E35ACB8}"/>
              </a:ext>
            </a:extLst>
          </p:cNvPr>
          <p:cNvSpPr txBox="1">
            <a:spLocks/>
          </p:cNvSpPr>
          <p:nvPr/>
        </p:nvSpPr>
        <p:spPr>
          <a:xfrm>
            <a:off x="1603979" y="2018702"/>
            <a:ext cx="9603275" cy="4032474"/>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it-IT" i="1" dirty="0"/>
              <a:t>Azioni individuate nelle prime riunioni, da svolgersi nel triennio 2019-2021 coperto dal Piano Triennale:</a:t>
            </a:r>
          </a:p>
          <a:p>
            <a:pPr marL="177800" indent="-177800">
              <a:buFont typeface="+mj-lt"/>
              <a:buAutoNum type="arabicPeriod"/>
            </a:pPr>
            <a:r>
              <a:rPr lang="it-IT" dirty="0"/>
              <a:t>Miglioramento della struttura complessiva del sito web del DFA, razionalizzazione dei suoi contenuti, semplificazione della navigazione, completamento - per ogni pagina in Italiano - della corrispondente pagina in Inglese. </a:t>
            </a:r>
            <a:r>
              <a:rPr lang="it-IT" dirty="0">
                <a:solidFill>
                  <a:schemeClr val="accent3">
                    <a:lumMod val="50000"/>
                  </a:schemeClr>
                </a:solidFill>
              </a:rPr>
              <a:t>[si inquadra nel Compito 1]</a:t>
            </a:r>
            <a:endParaRPr lang="it-IT" sz="2200" dirty="0">
              <a:solidFill>
                <a:schemeClr val="accent3">
                  <a:lumMod val="50000"/>
                </a:schemeClr>
              </a:solidFill>
            </a:endParaRPr>
          </a:p>
          <a:p>
            <a:pPr marL="177800" indent="-177800">
              <a:buFont typeface="+mj-lt"/>
              <a:buAutoNum type="arabicPeriod"/>
            </a:pPr>
            <a:r>
              <a:rPr lang="it-IT" dirty="0"/>
              <a:t>Monitoraggio ed analisi delle statistiche di accesso ed uso del sito web del DFA e dei canali social. </a:t>
            </a:r>
            <a:r>
              <a:rPr lang="it-IT" dirty="0">
                <a:solidFill>
                  <a:schemeClr val="accent3">
                    <a:lumMod val="50000"/>
                  </a:schemeClr>
                </a:solidFill>
              </a:rPr>
              <a:t>[si inquadra nel Compito 16]</a:t>
            </a:r>
            <a:endParaRPr lang="it-IT" sz="2800" dirty="0">
              <a:solidFill>
                <a:schemeClr val="accent3">
                  <a:lumMod val="50000"/>
                </a:schemeClr>
              </a:solidFill>
            </a:endParaRPr>
          </a:p>
          <a:p>
            <a:pPr marL="177800" indent="-177800">
              <a:buFont typeface="+mj-lt"/>
              <a:buAutoNum type="arabicPeriod"/>
            </a:pPr>
            <a:r>
              <a:rPr lang="it-IT" dirty="0"/>
              <a:t>Progressivo aumento del numero di “pagine web docenti” che sono compilate con completezza in ognuna delle 6 </a:t>
            </a:r>
            <a:r>
              <a:rPr lang="it-IT" i="1" dirty="0" err="1"/>
              <a:t>tabs</a:t>
            </a:r>
            <a:r>
              <a:rPr lang="it-IT" dirty="0"/>
              <a:t> previste dal </a:t>
            </a:r>
            <a:r>
              <a:rPr lang="it-IT" i="1" dirty="0" err="1"/>
              <a:t>template</a:t>
            </a:r>
            <a:r>
              <a:rPr lang="it-IT" dirty="0"/>
              <a:t> di Ateneo (delle quali una è il CV), sia in Italiano che in Inglese, con l’obbiettivo ideale di una compilazione completa di tutte, senza il ricorso esclusivo a </a:t>
            </a:r>
            <a:r>
              <a:rPr lang="it-IT" dirty="0" err="1"/>
              <a:t>links</a:t>
            </a:r>
            <a:r>
              <a:rPr lang="it-IT" dirty="0"/>
              <a:t> a documenti esterni. </a:t>
            </a:r>
            <a:r>
              <a:rPr lang="it-IT" dirty="0">
                <a:solidFill>
                  <a:schemeClr val="accent3">
                    <a:lumMod val="50000"/>
                  </a:schemeClr>
                </a:solidFill>
              </a:rPr>
              <a:t>[si inquadra nel Compito 14]</a:t>
            </a:r>
            <a:endParaRPr lang="it-IT" sz="2800" dirty="0">
              <a:solidFill>
                <a:schemeClr val="accent3">
                  <a:lumMod val="50000"/>
                </a:schemeClr>
              </a:solidFill>
            </a:endParaRPr>
          </a:p>
          <a:p>
            <a:pPr marL="177800" indent="-177800">
              <a:buFont typeface="+mj-lt"/>
              <a:buAutoNum type="arabicPeriod"/>
            </a:pPr>
            <a:r>
              <a:rPr lang="it-IT" dirty="0"/>
              <a:t>Successivamente al raggiungimento di un buon livello dell’azione precedente, progressivo aumento della frequenza (riduzione dell’intervallo di tempo) con cui i docenti aggiornano le proprie informazioni in tali pagine. </a:t>
            </a:r>
            <a:r>
              <a:rPr lang="it-IT" dirty="0">
                <a:solidFill>
                  <a:schemeClr val="accent3">
                    <a:lumMod val="50000"/>
                  </a:schemeClr>
                </a:solidFill>
              </a:rPr>
              <a:t>[si inquadra nel Compito 14]</a:t>
            </a:r>
            <a:endParaRPr lang="it-IT" sz="2800" dirty="0">
              <a:solidFill>
                <a:schemeClr val="accent3">
                  <a:lumMod val="50000"/>
                </a:schemeClr>
              </a:solidFill>
            </a:endParaRPr>
          </a:p>
          <a:p>
            <a:pPr marL="177800" indent="-177800">
              <a:buFont typeface="+mj-lt"/>
              <a:buAutoNum type="arabicPeriod"/>
            </a:pPr>
            <a:endParaRPr lang="it-IT" dirty="0"/>
          </a:p>
        </p:txBody>
      </p:sp>
    </p:spTree>
    <p:extLst>
      <p:ext uri="{BB962C8B-B14F-4D97-AF65-F5344CB8AC3E}">
        <p14:creationId xmlns:p14="http://schemas.microsoft.com/office/powerpoint/2010/main" val="4159135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D86F-83E0-6641-91C2-1D8F30890188}"/>
              </a:ext>
            </a:extLst>
          </p:cNvPr>
          <p:cNvSpPr>
            <a:spLocks noGrp="1"/>
          </p:cNvSpPr>
          <p:nvPr>
            <p:ph type="title"/>
          </p:nvPr>
        </p:nvSpPr>
        <p:spPr>
          <a:xfrm>
            <a:off x="1451579" y="804519"/>
            <a:ext cx="9603275" cy="1049235"/>
          </a:xfrm>
        </p:spPr>
        <p:txBody>
          <a:bodyPr>
            <a:normAutofit fontScale="90000"/>
          </a:bodyPr>
          <a:lstStyle/>
          <a:p>
            <a:r>
              <a:rPr lang="it-IT" dirty="0"/>
              <a:t>Filone 2: Azioni puntuali di miglioramento in aspetti specificamente individuati [2/5]</a:t>
            </a:r>
            <a:br>
              <a:rPr lang="it-IT" dirty="0"/>
            </a:br>
            <a:endParaRPr lang="it-IT" dirty="0"/>
          </a:p>
        </p:txBody>
      </p:sp>
      <p:sp>
        <p:nvSpPr>
          <p:cNvPr id="4" name="Date Placeholder 3">
            <a:extLst>
              <a:ext uri="{FF2B5EF4-FFF2-40B4-BE49-F238E27FC236}">
                <a16:creationId xmlns:a16="http://schemas.microsoft.com/office/drawing/2014/main" id="{16957B5B-88F9-004F-B143-8DF227F0FEB7}"/>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3E53EE26-441B-B144-9B7E-7B4148B11F4F}"/>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DB2B39D1-8E4A-6741-AAD0-97F21BD10034}"/>
              </a:ext>
            </a:extLst>
          </p:cNvPr>
          <p:cNvSpPr>
            <a:spLocks noGrp="1"/>
          </p:cNvSpPr>
          <p:nvPr>
            <p:ph type="sldNum" sz="quarter" idx="12"/>
          </p:nvPr>
        </p:nvSpPr>
        <p:spPr/>
        <p:txBody>
          <a:bodyPr/>
          <a:lstStyle/>
          <a:p>
            <a:fld id="{6D22F896-40B5-4ADD-8801-0D06FADFA095}" type="slidenum">
              <a:rPr lang="en-US" smtClean="0"/>
              <a:t>39</a:t>
            </a:fld>
            <a:endParaRPr lang="en-US"/>
          </a:p>
        </p:txBody>
      </p:sp>
      <p:sp>
        <p:nvSpPr>
          <p:cNvPr id="7" name="Content Placeholder 2">
            <a:extLst>
              <a:ext uri="{FF2B5EF4-FFF2-40B4-BE49-F238E27FC236}">
                <a16:creationId xmlns:a16="http://schemas.microsoft.com/office/drawing/2014/main" id="{515D91C1-5E1C-164C-BD59-4ECE6E35ACB8}"/>
              </a:ext>
            </a:extLst>
          </p:cNvPr>
          <p:cNvSpPr txBox="1">
            <a:spLocks/>
          </p:cNvSpPr>
          <p:nvPr/>
        </p:nvSpPr>
        <p:spPr>
          <a:xfrm>
            <a:off x="1603979" y="2018702"/>
            <a:ext cx="9603275" cy="4032474"/>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it-IT" i="1" dirty="0">
                <a:solidFill>
                  <a:schemeClr val="accent1"/>
                </a:solidFill>
              </a:rPr>
              <a:t>Azioni individuate nelle prime riunioni, da svolgersi nel triennio 2019-2021 coperto dal Piano Triennale:</a:t>
            </a:r>
          </a:p>
          <a:p>
            <a:pPr marL="457200" indent="-457200">
              <a:buFont typeface="+mj-lt"/>
              <a:buAutoNum type="arabicPeriod" startAt="5"/>
            </a:pPr>
            <a:r>
              <a:rPr lang="it-IT" dirty="0"/>
              <a:t>Progressivo miglioramento dei contenuti del </a:t>
            </a:r>
            <a:r>
              <a:rPr lang="it-IT" dirty="0" err="1"/>
              <a:t>Syllabus</a:t>
            </a:r>
            <a:r>
              <a:rPr lang="it-IT" dirty="0"/>
              <a:t> di ciascun insegnamento, passando per lo stadio in cui tutte le sezioni appaiono compilate, verso quello in cui tutte le sezioni sono compilate con contenuti esaustivi e aggiornati. </a:t>
            </a:r>
            <a:r>
              <a:rPr lang="it-IT" dirty="0">
                <a:solidFill>
                  <a:schemeClr val="accent3">
                    <a:lumMod val="50000"/>
                  </a:schemeClr>
                </a:solidFill>
              </a:rPr>
              <a:t>[si inquadra nel Compito 13]</a:t>
            </a:r>
            <a:endParaRPr lang="it-IT" sz="2200" dirty="0"/>
          </a:p>
          <a:p>
            <a:pPr marL="457200" indent="-457200">
              <a:buFont typeface="+mj-lt"/>
              <a:buAutoNum type="arabicPeriod" startAt="5"/>
            </a:pPr>
            <a:r>
              <a:rPr lang="it-IT" dirty="0"/>
              <a:t>Successivamente al raggiungimento dell’obbiettivo precedente, esame dei programmi al fine di ridurre prima e poi progressivamente eliminare le eventuali sovrapposizioni di argomenti ripetuti in più insegnamenti, come talvolta lamentato dagli studenti.</a:t>
            </a:r>
            <a:r>
              <a:rPr lang="it-IT" sz="2400" dirty="0">
                <a:solidFill>
                  <a:schemeClr val="accent3">
                    <a:lumMod val="50000"/>
                  </a:schemeClr>
                </a:solidFill>
              </a:rPr>
              <a:t> </a:t>
            </a:r>
            <a:r>
              <a:rPr lang="it-IT" dirty="0">
                <a:solidFill>
                  <a:schemeClr val="accent3">
                    <a:lumMod val="50000"/>
                  </a:schemeClr>
                </a:solidFill>
              </a:rPr>
              <a:t>[si inquadra nel Compito 13]</a:t>
            </a:r>
            <a:endParaRPr lang="it-IT" dirty="0"/>
          </a:p>
          <a:p>
            <a:pPr marL="457200" indent="-457200">
              <a:buFont typeface="+mj-lt"/>
              <a:buAutoNum type="arabicPeriod" startAt="5"/>
            </a:pPr>
            <a:r>
              <a:rPr lang="it-IT" dirty="0"/>
              <a:t>Armonizzazione dei </a:t>
            </a:r>
            <a:r>
              <a:rPr lang="it-IT" dirty="0" err="1"/>
              <a:t>Syllabus</a:t>
            </a:r>
            <a:r>
              <a:rPr lang="it-IT" dirty="0"/>
              <a:t> dei corsi sdoppiati per lettera alfabetica (A-L e M-Z).</a:t>
            </a:r>
            <a:r>
              <a:rPr lang="it-IT" sz="2400" dirty="0">
                <a:solidFill>
                  <a:schemeClr val="accent3">
                    <a:lumMod val="50000"/>
                  </a:schemeClr>
                </a:solidFill>
              </a:rPr>
              <a:t> </a:t>
            </a:r>
            <a:r>
              <a:rPr lang="it-IT" dirty="0">
                <a:solidFill>
                  <a:schemeClr val="accent3">
                    <a:lumMod val="50000"/>
                  </a:schemeClr>
                </a:solidFill>
              </a:rPr>
              <a:t>[si inquadra nel Compito 13]</a:t>
            </a:r>
            <a:endParaRPr lang="it-IT" dirty="0"/>
          </a:p>
          <a:p>
            <a:pPr marL="457200" indent="-457200">
              <a:buFont typeface="+mj-lt"/>
              <a:buAutoNum type="arabicPeriod" startAt="5"/>
            </a:pPr>
            <a:r>
              <a:rPr lang="it-IT" dirty="0"/>
              <a:t>Successivamente al raggiungimento dell’obbiettivo precedente, accertamento che i corsi sdoppiati siano svolti con le stesse modalità (programmi, libri di testo, modalità dell’esame, …).</a:t>
            </a:r>
            <a:r>
              <a:rPr lang="it-IT" sz="2400" dirty="0">
                <a:solidFill>
                  <a:schemeClr val="accent3">
                    <a:lumMod val="50000"/>
                  </a:schemeClr>
                </a:solidFill>
              </a:rPr>
              <a:t> </a:t>
            </a:r>
            <a:r>
              <a:rPr lang="it-IT" dirty="0">
                <a:solidFill>
                  <a:schemeClr val="accent3">
                    <a:lumMod val="50000"/>
                  </a:schemeClr>
                </a:solidFill>
              </a:rPr>
              <a:t>[si inquadra nel Compito 13]</a:t>
            </a:r>
          </a:p>
          <a:p>
            <a:pPr marL="457200" indent="-457200">
              <a:buFont typeface="+mj-lt"/>
              <a:buAutoNum type="arabicPeriod" startAt="5"/>
            </a:pPr>
            <a:endParaRPr lang="it-IT" sz="2200" dirty="0"/>
          </a:p>
        </p:txBody>
      </p:sp>
      <p:sp>
        <p:nvSpPr>
          <p:cNvPr id="8" name="Action Button: Return 7">
            <a:hlinkClick r:id="rId2" action="ppaction://hlinksldjump" highlightClick="1"/>
            <a:extLst>
              <a:ext uri="{FF2B5EF4-FFF2-40B4-BE49-F238E27FC236}">
                <a16:creationId xmlns:a16="http://schemas.microsoft.com/office/drawing/2014/main" id="{AC346B62-B97D-5E42-91A6-C10A16286684}"/>
              </a:ext>
            </a:extLst>
          </p:cNvPr>
          <p:cNvSpPr/>
          <p:nvPr/>
        </p:nvSpPr>
        <p:spPr>
          <a:xfrm>
            <a:off x="11630525" y="6238816"/>
            <a:ext cx="385011" cy="486836"/>
          </a:xfrm>
          <a:prstGeom prst="actionButtonRetur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73098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039A-F92E-D248-8873-D9582B5F188F}"/>
              </a:ext>
            </a:extLst>
          </p:cNvPr>
          <p:cNvSpPr>
            <a:spLocks noGrp="1"/>
          </p:cNvSpPr>
          <p:nvPr>
            <p:ph type="title"/>
          </p:nvPr>
        </p:nvSpPr>
        <p:spPr/>
        <p:txBody>
          <a:bodyPr/>
          <a:lstStyle/>
          <a:p>
            <a:r>
              <a:rPr lang="it-IT" dirty="0"/>
              <a:t>Quadro normativo: ma da dove nasce TUTTA ‘sta faccenda?</a:t>
            </a:r>
          </a:p>
        </p:txBody>
      </p:sp>
      <p:sp>
        <p:nvSpPr>
          <p:cNvPr id="3" name="Content Placeholder 2">
            <a:extLst>
              <a:ext uri="{FF2B5EF4-FFF2-40B4-BE49-F238E27FC236}">
                <a16:creationId xmlns:a16="http://schemas.microsoft.com/office/drawing/2014/main" id="{E6D17264-96FC-EE46-8E8E-3E8A6E060778}"/>
              </a:ext>
            </a:extLst>
          </p:cNvPr>
          <p:cNvSpPr>
            <a:spLocks noGrp="1"/>
          </p:cNvSpPr>
          <p:nvPr>
            <p:ph idx="1"/>
          </p:nvPr>
        </p:nvSpPr>
        <p:spPr/>
        <p:txBody>
          <a:bodyPr>
            <a:normAutofit lnSpcReduction="10000"/>
          </a:bodyPr>
          <a:lstStyle/>
          <a:p>
            <a:r>
              <a:rPr lang="it-IT" sz="2800" dirty="0"/>
              <a:t>La questione della Assicurazione della Qualità nelle Università italiane:</a:t>
            </a:r>
          </a:p>
          <a:p>
            <a:pPr lvl="1"/>
            <a:r>
              <a:rPr lang="it-IT" sz="2400" dirty="0"/>
              <a:t>ha cominciato a assumere rilevanza a partire dal 2005,</a:t>
            </a:r>
          </a:p>
          <a:p>
            <a:pPr lvl="1"/>
            <a:r>
              <a:rPr lang="it-IT" sz="2400" dirty="0"/>
              <a:t>ha assunto un ruolo centrale con la «Legge Gelmini» del 2010;</a:t>
            </a:r>
          </a:p>
          <a:p>
            <a:pPr lvl="1"/>
            <a:r>
              <a:rPr lang="it-IT" sz="2400" dirty="0"/>
              <a:t>con decreti attuativi che hanno cominciato a essere emessi nel 2012 ha assunto una importanza sempre maggiore, in un crescendo di adempimenti, documentazione, valutazioni, verifiche, ...</a:t>
            </a:r>
          </a:p>
        </p:txBody>
      </p:sp>
      <p:sp>
        <p:nvSpPr>
          <p:cNvPr id="4" name="Date Placeholder 3">
            <a:extLst>
              <a:ext uri="{FF2B5EF4-FFF2-40B4-BE49-F238E27FC236}">
                <a16:creationId xmlns:a16="http://schemas.microsoft.com/office/drawing/2014/main" id="{B816D7CD-4C39-1946-B180-4ECE0B7FFC52}"/>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7C563C64-6E7F-2E48-AB7F-7A22E2E030F5}"/>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012A1A0A-86DC-7F44-9069-072C364528B0}"/>
              </a:ext>
            </a:extLst>
          </p:cNvPr>
          <p:cNvSpPr>
            <a:spLocks noGrp="1"/>
          </p:cNvSpPr>
          <p:nvPr>
            <p:ph type="sldNum" sz="quarter" idx="12"/>
          </p:nvPr>
        </p:nvSpPr>
        <p:spPr/>
        <p:txBody>
          <a:bodyPr/>
          <a:lstStyle/>
          <a:p>
            <a:fld id="{6D22F896-40B5-4ADD-8801-0D06FADFA095}" type="slidenum">
              <a:rPr lang="en-US" smtClean="0"/>
              <a:t>4</a:t>
            </a:fld>
            <a:endParaRPr lang="en-US"/>
          </a:p>
        </p:txBody>
      </p:sp>
    </p:spTree>
    <p:extLst>
      <p:ext uri="{BB962C8B-B14F-4D97-AF65-F5344CB8AC3E}">
        <p14:creationId xmlns:p14="http://schemas.microsoft.com/office/powerpoint/2010/main" val="39027120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D86F-83E0-6641-91C2-1D8F30890188}"/>
              </a:ext>
            </a:extLst>
          </p:cNvPr>
          <p:cNvSpPr>
            <a:spLocks noGrp="1"/>
          </p:cNvSpPr>
          <p:nvPr>
            <p:ph type="title"/>
          </p:nvPr>
        </p:nvSpPr>
        <p:spPr>
          <a:xfrm>
            <a:off x="1451579" y="804519"/>
            <a:ext cx="9603275" cy="1049235"/>
          </a:xfrm>
        </p:spPr>
        <p:txBody>
          <a:bodyPr>
            <a:normAutofit fontScale="90000"/>
          </a:bodyPr>
          <a:lstStyle/>
          <a:p>
            <a:r>
              <a:rPr lang="it-IT" dirty="0"/>
              <a:t>Filone 2: Azioni puntuali di miglioramento in aspetti specificamente individuati [3/5]</a:t>
            </a:r>
            <a:br>
              <a:rPr lang="it-IT" dirty="0"/>
            </a:br>
            <a:endParaRPr lang="it-IT" dirty="0"/>
          </a:p>
        </p:txBody>
      </p:sp>
      <p:sp>
        <p:nvSpPr>
          <p:cNvPr id="4" name="Date Placeholder 3">
            <a:extLst>
              <a:ext uri="{FF2B5EF4-FFF2-40B4-BE49-F238E27FC236}">
                <a16:creationId xmlns:a16="http://schemas.microsoft.com/office/drawing/2014/main" id="{16957B5B-88F9-004F-B143-8DF227F0FEB7}"/>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3E53EE26-441B-B144-9B7E-7B4148B11F4F}"/>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DB2B39D1-8E4A-6741-AAD0-97F21BD10034}"/>
              </a:ext>
            </a:extLst>
          </p:cNvPr>
          <p:cNvSpPr>
            <a:spLocks noGrp="1"/>
          </p:cNvSpPr>
          <p:nvPr>
            <p:ph type="sldNum" sz="quarter" idx="12"/>
          </p:nvPr>
        </p:nvSpPr>
        <p:spPr/>
        <p:txBody>
          <a:bodyPr/>
          <a:lstStyle/>
          <a:p>
            <a:fld id="{6D22F896-40B5-4ADD-8801-0D06FADFA095}" type="slidenum">
              <a:rPr lang="en-US" smtClean="0"/>
              <a:t>40</a:t>
            </a:fld>
            <a:endParaRPr lang="en-US"/>
          </a:p>
        </p:txBody>
      </p:sp>
      <p:sp>
        <p:nvSpPr>
          <p:cNvPr id="7" name="Content Placeholder 2">
            <a:extLst>
              <a:ext uri="{FF2B5EF4-FFF2-40B4-BE49-F238E27FC236}">
                <a16:creationId xmlns:a16="http://schemas.microsoft.com/office/drawing/2014/main" id="{515D91C1-5E1C-164C-BD59-4ECE6E35ACB8}"/>
              </a:ext>
            </a:extLst>
          </p:cNvPr>
          <p:cNvSpPr txBox="1">
            <a:spLocks/>
          </p:cNvSpPr>
          <p:nvPr/>
        </p:nvSpPr>
        <p:spPr>
          <a:xfrm>
            <a:off x="1451579" y="2018702"/>
            <a:ext cx="9755675" cy="4032474"/>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it-IT" sz="1800" i="1" dirty="0">
                <a:solidFill>
                  <a:schemeClr val="accent1"/>
                </a:solidFill>
              </a:rPr>
              <a:t>Azioni individuate nelle prime riunioni, da svolgersi nel triennio 2019-2021 coperto dal Piano Triennale:</a:t>
            </a:r>
          </a:p>
          <a:p>
            <a:pPr marL="311150" indent="-311150">
              <a:buFont typeface="+mj-lt"/>
              <a:buAutoNum type="arabicPeriod" startAt="9"/>
            </a:pPr>
            <a:r>
              <a:rPr lang="it-IT" sz="1100" dirty="0"/>
              <a:t>Miglioramento del questionario “tipo OPIS” interno al </a:t>
            </a:r>
            <a:r>
              <a:rPr lang="it-IT" sz="1100" dirty="0" err="1"/>
              <a:t>CdS</a:t>
            </a:r>
            <a:r>
              <a:rPr lang="it-IT" sz="1100" dirty="0"/>
              <a:t> L-30. </a:t>
            </a:r>
            <a:r>
              <a:rPr lang="it-IT" sz="1100" dirty="0">
                <a:solidFill>
                  <a:schemeClr val="accent3">
                    <a:lumMod val="50000"/>
                  </a:schemeClr>
                </a:solidFill>
              </a:rPr>
              <a:t>[si inquadra nei Compiti 5, 7]</a:t>
            </a:r>
            <a:endParaRPr lang="it-IT" sz="1100" dirty="0"/>
          </a:p>
          <a:p>
            <a:pPr marL="311150" indent="-311150">
              <a:buFont typeface="+mj-lt"/>
              <a:buAutoNum type="arabicPeriod" startAt="9"/>
            </a:pPr>
            <a:r>
              <a:rPr lang="it-IT" sz="1100" dirty="0"/>
              <a:t>Messa a punto di un questionario “tipo OPIS” interno al </a:t>
            </a:r>
            <a:r>
              <a:rPr lang="it-IT" sz="1100" dirty="0" err="1"/>
              <a:t>CdS</a:t>
            </a:r>
            <a:r>
              <a:rPr lang="it-IT" sz="1100" dirty="0"/>
              <a:t> LM-17, non soggetto alla soglia di almeno 5 studenti per insegnamento. </a:t>
            </a:r>
            <a:r>
              <a:rPr lang="it-IT" sz="1100" dirty="0">
                <a:solidFill>
                  <a:schemeClr val="accent3">
                    <a:lumMod val="50000"/>
                  </a:schemeClr>
                </a:solidFill>
              </a:rPr>
              <a:t>[si inquadra nei Compiti 5, 7]</a:t>
            </a:r>
            <a:endParaRPr lang="it-IT" sz="1100" dirty="0"/>
          </a:p>
          <a:p>
            <a:pPr marL="311150" indent="-311150">
              <a:buFont typeface="+mj-lt"/>
              <a:buAutoNum type="arabicPeriod" startAt="9"/>
            </a:pPr>
            <a:r>
              <a:rPr lang="it-IT" sz="1100" dirty="0"/>
              <a:t>Interventi sui piani didattici e sui programmi volti a ridurre il tempo medio della Laurea Triennale al </a:t>
            </a:r>
            <a:r>
              <a:rPr lang="it-IT" sz="1100" dirty="0" err="1"/>
              <a:t>CdS</a:t>
            </a:r>
            <a:r>
              <a:rPr lang="it-IT" sz="1100" dirty="0"/>
              <a:t> L-30, che attualmente è di circa 4.6 anni. Non si ritiene di potere porsi un preciso obbiettivo quantitativo, dato che questo parametro dipende da molti fattori sia endogeni che esogeni ai </a:t>
            </a:r>
            <a:r>
              <a:rPr lang="it-IT" sz="1100" dirty="0" err="1"/>
              <a:t>CdS</a:t>
            </a:r>
            <a:r>
              <a:rPr lang="it-IT" sz="1100" dirty="0"/>
              <a:t>, che come già riconosciuto dall’ ANVUR sono sistemi troppo complessi per potere misurare gli effetti di ogni specifica azione endogena il cui obbiettivo fosse migliorare questo (o un altro)  parametro, e dato che gli effetti sarebbero comunque misurabili solo con grandi campioni e in periodi di tempo ben più lunghi di un triennio; tuttavia ogni seppur piccola riduzione di tale tempo medio a cui si possa immaginare di puntare senza ridurre la qualità complessiva dell’ insegnamento erogato ma solo razionalizzandolo, è impegno primario della CQD del DFA perseguirla. </a:t>
            </a:r>
            <a:r>
              <a:rPr lang="it-IT" sz="1100" dirty="0">
                <a:solidFill>
                  <a:schemeClr val="accent3">
                    <a:lumMod val="50000"/>
                  </a:schemeClr>
                </a:solidFill>
              </a:rPr>
              <a:t>[si inquadra nei Compiti 5, 7, 11, 12]</a:t>
            </a:r>
            <a:endParaRPr lang="it-IT" sz="1100" dirty="0"/>
          </a:p>
          <a:p>
            <a:pPr marL="311150" indent="-311150">
              <a:buFont typeface="+mj-lt"/>
              <a:buAutoNum type="arabicPeriod" startAt="9"/>
            </a:pPr>
            <a:r>
              <a:rPr lang="it-IT" sz="1100" dirty="0"/>
              <a:t>Interventi sui piani didattici del </a:t>
            </a:r>
            <a:r>
              <a:rPr lang="it-IT" sz="1100" dirty="0" err="1"/>
              <a:t>CdS</a:t>
            </a:r>
            <a:r>
              <a:rPr lang="it-IT" sz="1100" dirty="0"/>
              <a:t> L-30 volti a risolvere la discrepanza tra le competenze dichiarate nella SUA (quadro A2.a) ai fini degli sbocchi occupazionali del laureato triennale e i reali contenuti degli Insegnamenti, i quali attualmente non sono in grado di fornire tutte le competenze dichiarate; alcune competenze ipotizzate appaiono sovrastimate per un laureato triennale (es: partecipazione anche gestionale all'attività di centri di ricerca pubblici e privati). </a:t>
            </a:r>
            <a:r>
              <a:rPr lang="it-IT" sz="1100" dirty="0">
                <a:solidFill>
                  <a:schemeClr val="accent3">
                    <a:lumMod val="50000"/>
                  </a:schemeClr>
                </a:solidFill>
              </a:rPr>
              <a:t>[si inquadra nei Compiti 5, 7, 11, 12]</a:t>
            </a:r>
            <a:endParaRPr lang="it-IT" sz="1100" dirty="0"/>
          </a:p>
          <a:p>
            <a:pPr marL="311150" indent="-311150">
              <a:buFont typeface="+mj-lt"/>
              <a:buAutoNum type="arabicPeriod" startAt="9"/>
            </a:pPr>
            <a:r>
              <a:rPr lang="it-IT" sz="1100" dirty="0"/>
              <a:t>Interventi sui piani didattici del </a:t>
            </a:r>
            <a:r>
              <a:rPr lang="it-IT" sz="1100" dirty="0" err="1"/>
              <a:t>CdS</a:t>
            </a:r>
            <a:r>
              <a:rPr lang="it-IT" sz="1100" dirty="0"/>
              <a:t> L-17 volti a armonizzare i nomi di alcuni degli Insegnamenti con i reali contenuti dei loro programmi. </a:t>
            </a:r>
            <a:r>
              <a:rPr lang="it-IT" sz="1100" dirty="0">
                <a:solidFill>
                  <a:schemeClr val="accent3">
                    <a:lumMod val="50000"/>
                  </a:schemeClr>
                </a:solidFill>
              </a:rPr>
              <a:t>[si inquadra nei Compiti 5, 7, 11, 12]</a:t>
            </a:r>
          </a:p>
        </p:txBody>
      </p:sp>
    </p:spTree>
    <p:extLst>
      <p:ext uri="{BB962C8B-B14F-4D97-AF65-F5344CB8AC3E}">
        <p14:creationId xmlns:p14="http://schemas.microsoft.com/office/powerpoint/2010/main" val="5734083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D86F-83E0-6641-91C2-1D8F30890188}"/>
              </a:ext>
            </a:extLst>
          </p:cNvPr>
          <p:cNvSpPr>
            <a:spLocks noGrp="1"/>
          </p:cNvSpPr>
          <p:nvPr>
            <p:ph type="title"/>
          </p:nvPr>
        </p:nvSpPr>
        <p:spPr>
          <a:xfrm>
            <a:off x="1451579" y="804519"/>
            <a:ext cx="9603275" cy="1049235"/>
          </a:xfrm>
        </p:spPr>
        <p:txBody>
          <a:bodyPr>
            <a:normAutofit fontScale="90000"/>
          </a:bodyPr>
          <a:lstStyle/>
          <a:p>
            <a:r>
              <a:rPr lang="it-IT" dirty="0"/>
              <a:t>Filone 2: Azioni puntuali di miglioramento in aspetti specificamente individuati [4/5]</a:t>
            </a:r>
            <a:br>
              <a:rPr lang="it-IT" dirty="0"/>
            </a:br>
            <a:endParaRPr lang="it-IT" dirty="0"/>
          </a:p>
        </p:txBody>
      </p:sp>
      <p:sp>
        <p:nvSpPr>
          <p:cNvPr id="4" name="Date Placeholder 3">
            <a:extLst>
              <a:ext uri="{FF2B5EF4-FFF2-40B4-BE49-F238E27FC236}">
                <a16:creationId xmlns:a16="http://schemas.microsoft.com/office/drawing/2014/main" id="{16957B5B-88F9-004F-B143-8DF227F0FEB7}"/>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3E53EE26-441B-B144-9B7E-7B4148B11F4F}"/>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DB2B39D1-8E4A-6741-AAD0-97F21BD10034}"/>
              </a:ext>
            </a:extLst>
          </p:cNvPr>
          <p:cNvSpPr>
            <a:spLocks noGrp="1"/>
          </p:cNvSpPr>
          <p:nvPr>
            <p:ph type="sldNum" sz="quarter" idx="12"/>
          </p:nvPr>
        </p:nvSpPr>
        <p:spPr/>
        <p:txBody>
          <a:bodyPr/>
          <a:lstStyle/>
          <a:p>
            <a:fld id="{6D22F896-40B5-4ADD-8801-0D06FADFA095}" type="slidenum">
              <a:rPr lang="en-US" smtClean="0"/>
              <a:t>41</a:t>
            </a:fld>
            <a:endParaRPr lang="en-US"/>
          </a:p>
        </p:txBody>
      </p:sp>
      <p:sp>
        <p:nvSpPr>
          <p:cNvPr id="7" name="Content Placeholder 2">
            <a:extLst>
              <a:ext uri="{FF2B5EF4-FFF2-40B4-BE49-F238E27FC236}">
                <a16:creationId xmlns:a16="http://schemas.microsoft.com/office/drawing/2014/main" id="{515D91C1-5E1C-164C-BD59-4ECE6E35ACB8}"/>
              </a:ext>
            </a:extLst>
          </p:cNvPr>
          <p:cNvSpPr txBox="1">
            <a:spLocks/>
          </p:cNvSpPr>
          <p:nvPr/>
        </p:nvSpPr>
        <p:spPr>
          <a:xfrm>
            <a:off x="1603979" y="2018702"/>
            <a:ext cx="9603275" cy="4032474"/>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it-IT" sz="2400" i="1" dirty="0">
                <a:solidFill>
                  <a:schemeClr val="accent1"/>
                </a:solidFill>
              </a:rPr>
              <a:t>Azioni individuate nelle prime riunioni, da svolgersi nel triennio 2019-2021 coperto dal Piano Triennale:</a:t>
            </a:r>
          </a:p>
          <a:p>
            <a:pPr marL="457200" indent="-457200">
              <a:buFont typeface="+mj-lt"/>
              <a:buAutoNum type="arabicPeriod" startAt="14"/>
            </a:pPr>
            <a:r>
              <a:rPr lang="it-IT" sz="2400" dirty="0"/>
              <a:t>Rinnovo arredi aule e spazi dedicati allo studio </a:t>
            </a:r>
            <a:r>
              <a:rPr lang="it-IT" sz="2400" dirty="0">
                <a:solidFill>
                  <a:schemeClr val="accent3">
                    <a:lumMod val="50000"/>
                  </a:schemeClr>
                </a:solidFill>
              </a:rPr>
              <a:t>[si inquadra nel Compito 15]</a:t>
            </a:r>
            <a:endParaRPr lang="it-IT" sz="2400" dirty="0"/>
          </a:p>
          <a:p>
            <a:pPr marL="457200" indent="-457200">
              <a:buFont typeface="+mj-lt"/>
              <a:buAutoNum type="arabicPeriod" startAt="14"/>
            </a:pPr>
            <a:r>
              <a:rPr lang="it-IT" sz="2400" dirty="0"/>
              <a:t>Ampliamento zone dedicate allo studio individuale e collettivo </a:t>
            </a:r>
            <a:r>
              <a:rPr lang="it-IT" sz="2400" dirty="0">
                <a:solidFill>
                  <a:schemeClr val="accent3">
                    <a:lumMod val="50000"/>
                  </a:schemeClr>
                </a:solidFill>
              </a:rPr>
              <a:t>[si inquadra nel Compito 15]</a:t>
            </a:r>
            <a:endParaRPr lang="it-IT" sz="2400" dirty="0"/>
          </a:p>
          <a:p>
            <a:pPr marL="457200" indent="-457200">
              <a:buFont typeface="+mj-lt"/>
              <a:buAutoNum type="arabicPeriod" startAt="14"/>
            </a:pPr>
            <a:r>
              <a:rPr lang="it-IT" sz="2400" dirty="0"/>
              <a:t>Ammodernamento dotazione strumentale presente nei laboratori didattici, specialmente nel Laboratorio di Fisica 1 </a:t>
            </a:r>
            <a:r>
              <a:rPr lang="it-IT" sz="2400" dirty="0">
                <a:solidFill>
                  <a:schemeClr val="accent3">
                    <a:lumMod val="50000"/>
                  </a:schemeClr>
                </a:solidFill>
              </a:rPr>
              <a:t>[si inquadra nel Compito 15]</a:t>
            </a:r>
          </a:p>
          <a:p>
            <a:pPr marL="457200" indent="-457200">
              <a:buFont typeface="+mj-lt"/>
              <a:buAutoNum type="arabicPeriod" startAt="14"/>
            </a:pPr>
            <a:endParaRPr lang="it-IT" sz="2200" dirty="0"/>
          </a:p>
        </p:txBody>
      </p:sp>
    </p:spTree>
    <p:extLst>
      <p:ext uri="{BB962C8B-B14F-4D97-AF65-F5344CB8AC3E}">
        <p14:creationId xmlns:p14="http://schemas.microsoft.com/office/powerpoint/2010/main" val="11848269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D86F-83E0-6641-91C2-1D8F30890188}"/>
              </a:ext>
            </a:extLst>
          </p:cNvPr>
          <p:cNvSpPr>
            <a:spLocks noGrp="1"/>
          </p:cNvSpPr>
          <p:nvPr>
            <p:ph type="title"/>
          </p:nvPr>
        </p:nvSpPr>
        <p:spPr>
          <a:xfrm>
            <a:off x="1451579" y="804519"/>
            <a:ext cx="9603275" cy="1049235"/>
          </a:xfrm>
        </p:spPr>
        <p:txBody>
          <a:bodyPr>
            <a:normAutofit fontScale="90000"/>
          </a:bodyPr>
          <a:lstStyle/>
          <a:p>
            <a:r>
              <a:rPr lang="it-IT" dirty="0"/>
              <a:t>Filone 2: Azioni puntuali di miglioramento in aspetti specificamente individuati [5/5]</a:t>
            </a:r>
            <a:br>
              <a:rPr lang="it-IT" dirty="0"/>
            </a:br>
            <a:endParaRPr lang="it-IT" dirty="0"/>
          </a:p>
        </p:txBody>
      </p:sp>
      <p:sp>
        <p:nvSpPr>
          <p:cNvPr id="4" name="Date Placeholder 3">
            <a:extLst>
              <a:ext uri="{FF2B5EF4-FFF2-40B4-BE49-F238E27FC236}">
                <a16:creationId xmlns:a16="http://schemas.microsoft.com/office/drawing/2014/main" id="{16957B5B-88F9-004F-B143-8DF227F0FEB7}"/>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3E53EE26-441B-B144-9B7E-7B4148B11F4F}"/>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DB2B39D1-8E4A-6741-AAD0-97F21BD10034}"/>
              </a:ext>
            </a:extLst>
          </p:cNvPr>
          <p:cNvSpPr>
            <a:spLocks noGrp="1"/>
          </p:cNvSpPr>
          <p:nvPr>
            <p:ph type="sldNum" sz="quarter" idx="12"/>
          </p:nvPr>
        </p:nvSpPr>
        <p:spPr/>
        <p:txBody>
          <a:bodyPr/>
          <a:lstStyle/>
          <a:p>
            <a:fld id="{6D22F896-40B5-4ADD-8801-0D06FADFA095}" type="slidenum">
              <a:rPr lang="en-US" smtClean="0"/>
              <a:t>42</a:t>
            </a:fld>
            <a:endParaRPr lang="en-US"/>
          </a:p>
        </p:txBody>
      </p:sp>
      <p:sp>
        <p:nvSpPr>
          <p:cNvPr id="7" name="Content Placeholder 2">
            <a:extLst>
              <a:ext uri="{FF2B5EF4-FFF2-40B4-BE49-F238E27FC236}">
                <a16:creationId xmlns:a16="http://schemas.microsoft.com/office/drawing/2014/main" id="{515D91C1-5E1C-164C-BD59-4ECE6E35ACB8}"/>
              </a:ext>
            </a:extLst>
          </p:cNvPr>
          <p:cNvSpPr txBox="1">
            <a:spLocks/>
          </p:cNvSpPr>
          <p:nvPr/>
        </p:nvSpPr>
        <p:spPr>
          <a:xfrm>
            <a:off x="1451579" y="2018701"/>
            <a:ext cx="9755675" cy="3924899"/>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it-IT" i="1" dirty="0">
                <a:solidFill>
                  <a:schemeClr val="accent1"/>
                </a:solidFill>
              </a:rPr>
              <a:t>Nuove azioni possono essere individuate continuamente. </a:t>
            </a:r>
            <a:r>
              <a:rPr lang="it-IT" i="1" dirty="0"/>
              <a:t>Per esempio, una individuata recentemente, emersa anche in CPDS e non inclusa nel Piano Triennale è la seguente:</a:t>
            </a:r>
          </a:p>
          <a:p>
            <a:pPr marL="457200" indent="-457200">
              <a:buFont typeface="+mj-lt"/>
              <a:buAutoNum type="arabicPeriod"/>
            </a:pPr>
            <a:r>
              <a:rPr lang="it-IT" dirty="0"/>
              <a:t>Spostare i Seminari di orientamento alla Magistrale a Gennaio e concentrarli in pochi giorni (idealmente in un unico «Welcome </a:t>
            </a:r>
            <a:r>
              <a:rPr lang="it-IT" dirty="0" err="1"/>
              <a:t>Day</a:t>
            </a:r>
            <a:r>
              <a:rPr lang="it-IT" dirty="0"/>
              <a:t> Magistrale») per consentire scelta quando «non è già troppo tardi» e consentire una scelta comparativa tra curriculum.</a:t>
            </a:r>
          </a:p>
          <a:p>
            <a:pPr marL="0" indent="0">
              <a:buNone/>
            </a:pPr>
            <a:r>
              <a:rPr lang="it-IT" i="1" dirty="0"/>
              <a:t>Possiamo introdurre il </a:t>
            </a:r>
            <a:r>
              <a:rPr lang="it-IT" dirty="0">
                <a:solidFill>
                  <a:schemeClr val="accent1"/>
                </a:solidFill>
              </a:rPr>
              <a:t>Modus operandi</a:t>
            </a:r>
            <a:r>
              <a:rPr lang="it-IT" i="1" dirty="0">
                <a:solidFill>
                  <a:schemeClr val="accent1"/>
                </a:solidFill>
              </a:rPr>
              <a:t> </a:t>
            </a:r>
            <a:r>
              <a:rPr lang="it-IT" i="1" dirty="0"/>
              <a:t>della CQD, dicendo che in casi come questi la CQD non ha chiaramente di per sé il potere di attuare il cambiamento ma deve individuare gli organi esecutivi (</a:t>
            </a:r>
            <a:r>
              <a:rPr lang="it-IT" i="1" dirty="0" err="1"/>
              <a:t>Dip</a:t>
            </a:r>
            <a:r>
              <a:rPr lang="it-IT" i="1" dirty="0"/>
              <a:t>, </a:t>
            </a:r>
            <a:r>
              <a:rPr lang="it-IT" i="1" dirty="0" err="1"/>
              <a:t>CdS</a:t>
            </a:r>
            <a:r>
              <a:rPr lang="it-IT" i="1" dirty="0"/>
              <a:t>,...) e/o persone (Direttore, Presidenti </a:t>
            </a:r>
            <a:r>
              <a:rPr lang="it-IT" i="1" dirty="0" err="1"/>
              <a:t>CdS</a:t>
            </a:r>
            <a:r>
              <a:rPr lang="it-IT" i="1" dirty="0"/>
              <a:t>, docenti individuali responsabili di qualche attività) da stimolare a agire e monitorare l’ attuazione del suggerimento.</a:t>
            </a:r>
          </a:p>
        </p:txBody>
      </p:sp>
    </p:spTree>
    <p:extLst>
      <p:ext uri="{BB962C8B-B14F-4D97-AF65-F5344CB8AC3E}">
        <p14:creationId xmlns:p14="http://schemas.microsoft.com/office/powerpoint/2010/main" val="30372530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039A-F92E-D248-8873-D9582B5F188F}"/>
              </a:ext>
            </a:extLst>
          </p:cNvPr>
          <p:cNvSpPr>
            <a:spLocks noGrp="1"/>
          </p:cNvSpPr>
          <p:nvPr>
            <p:ph type="title"/>
          </p:nvPr>
        </p:nvSpPr>
        <p:spPr/>
        <p:txBody>
          <a:bodyPr>
            <a:normAutofit/>
          </a:bodyPr>
          <a:lstStyle/>
          <a:p>
            <a:r>
              <a:rPr lang="it-IT" dirty="0"/>
              <a:t>Modus operandi della </a:t>
            </a:r>
            <a:r>
              <a:rPr lang="it-IT" dirty="0" err="1"/>
              <a:t>cqd</a:t>
            </a:r>
            <a:r>
              <a:rPr lang="it-IT" dirty="0"/>
              <a:t>: il ciclo operativo</a:t>
            </a:r>
          </a:p>
        </p:txBody>
      </p:sp>
      <p:sp>
        <p:nvSpPr>
          <p:cNvPr id="3" name="Content Placeholder 2">
            <a:extLst>
              <a:ext uri="{FF2B5EF4-FFF2-40B4-BE49-F238E27FC236}">
                <a16:creationId xmlns:a16="http://schemas.microsoft.com/office/drawing/2014/main" id="{E6D17264-96FC-EE46-8E8E-3E8A6E060778}"/>
              </a:ext>
            </a:extLst>
          </p:cNvPr>
          <p:cNvSpPr>
            <a:spLocks noGrp="1"/>
          </p:cNvSpPr>
          <p:nvPr>
            <p:ph idx="1"/>
          </p:nvPr>
        </p:nvSpPr>
        <p:spPr>
          <a:xfrm>
            <a:off x="1008529" y="1902742"/>
            <a:ext cx="7100754" cy="4108093"/>
          </a:xfrm>
        </p:spPr>
        <p:txBody>
          <a:bodyPr>
            <a:normAutofit fontScale="62500" lnSpcReduction="20000"/>
          </a:bodyPr>
          <a:lstStyle/>
          <a:p>
            <a:pPr marL="0" indent="0">
              <a:buNone/>
            </a:pPr>
            <a:r>
              <a:rPr lang="it-IT" sz="2900" b="1" dirty="0"/>
              <a:t>Il ciclo delle riunioni</a:t>
            </a:r>
          </a:p>
          <a:p>
            <a:pPr marL="0" indent="0">
              <a:buNone/>
            </a:pPr>
            <a:r>
              <a:rPr lang="it-IT" dirty="0"/>
              <a:t>La CQD si riunisce regolarmente circa ogni mese e comunque al bisogno. Agende e verbali delle riunioni sono disponibili attraverso il sito web del DFA. Durante le sedute: </a:t>
            </a:r>
            <a:endParaRPr lang="it-IT" sz="2400" dirty="0"/>
          </a:p>
          <a:p>
            <a:r>
              <a:rPr lang="it-IT" dirty="0"/>
              <a:t>Vengono discussi i problemi da affrontare per migliorare la </a:t>
            </a:r>
            <a:r>
              <a:rPr lang="it-IT" dirty="0" err="1"/>
              <a:t>qualita</a:t>
            </a:r>
            <a:r>
              <a:rPr lang="it-IT" dirty="0"/>
              <a:t>̀ e le relative azioni da eseguire. </a:t>
            </a:r>
          </a:p>
          <a:p>
            <a:r>
              <a:rPr lang="it-IT" dirty="0"/>
              <a:t>Vengono presi in esame i compiti di routine giunti a scadenza periodica (p. es. redazione di documenti) e individuate le relative azioni da eseguire. </a:t>
            </a:r>
          </a:p>
          <a:p>
            <a:r>
              <a:rPr lang="it-IT" dirty="0"/>
              <a:t>Viene assegnata la </a:t>
            </a:r>
            <a:r>
              <a:rPr lang="it-IT" dirty="0" err="1"/>
              <a:t>responsabilita</a:t>
            </a:r>
            <a:r>
              <a:rPr lang="it-IT" dirty="0"/>
              <a:t>̀ di ciascuna delle azioni di cui ai due punti precedenti a uno o </a:t>
            </a:r>
            <a:r>
              <a:rPr lang="it-IT" dirty="0" err="1"/>
              <a:t>piu</a:t>
            </a:r>
            <a:r>
              <a:rPr lang="it-IT" dirty="0"/>
              <a:t>̀ membri della CQD secondo criteri di </a:t>
            </a:r>
            <a:r>
              <a:rPr lang="it-IT" dirty="0" err="1"/>
              <a:t>praticita</a:t>
            </a:r>
            <a:r>
              <a:rPr lang="it-IT" dirty="0"/>
              <a:t>̀, </a:t>
            </a:r>
            <a:r>
              <a:rPr lang="it-IT" dirty="0" err="1"/>
              <a:t>opportunita</a:t>
            </a:r>
            <a:r>
              <a:rPr lang="it-IT" dirty="0"/>
              <a:t>̀ (certe azioni di stimolo nei confronti di colleghi docenti, </a:t>
            </a:r>
            <a:r>
              <a:rPr lang="it-IT" dirty="0" err="1"/>
              <a:t>p.es</a:t>
            </a:r>
            <a:r>
              <a:rPr lang="it-IT" dirty="0"/>
              <a:t>., sarebbe inappropriato assegnarle ai membri studenti) e di equa ripartizione del carico di lavoro (si noti che la composizione con 10 membri consente di ripartire compiti pratici tra sottogruppi della CQD stessa e di eseguire </a:t>
            </a:r>
            <a:r>
              <a:rPr lang="it-IT" dirty="0" err="1"/>
              <a:t>piu</a:t>
            </a:r>
            <a:r>
              <a:rPr lang="it-IT" dirty="0"/>
              <a:t>̀ compiti in parallelo in minor tempo). </a:t>
            </a:r>
          </a:p>
          <a:p>
            <a:r>
              <a:rPr lang="it-IT" dirty="0"/>
              <a:t>Viene esaminato lo stato di avanzamento delle azioni decise alle riunioni precedenti. </a:t>
            </a:r>
          </a:p>
          <a:p>
            <a:r>
              <a:rPr lang="it-IT" dirty="0"/>
              <a:t>Vengono valutati i risultati delle azioni decise in precedenza che siano giunte a compimento. </a:t>
            </a:r>
          </a:p>
          <a:p>
            <a:r>
              <a:rPr lang="it-IT" dirty="0"/>
              <a:t>Vengono individuati, decisi e assegnati compiti ulteriori (</a:t>
            </a:r>
            <a:r>
              <a:rPr lang="it-IT" i="1" dirty="0"/>
              <a:t>follow-up</a:t>
            </a:r>
            <a:r>
              <a:rPr lang="it-IT" dirty="0"/>
              <a:t>) per le azioni decise in precedenza che non siano giunte a compimento o che non abbiano raggiunto i risultati desiderati. </a:t>
            </a:r>
          </a:p>
        </p:txBody>
      </p:sp>
      <p:sp>
        <p:nvSpPr>
          <p:cNvPr id="4" name="Date Placeholder 3">
            <a:extLst>
              <a:ext uri="{FF2B5EF4-FFF2-40B4-BE49-F238E27FC236}">
                <a16:creationId xmlns:a16="http://schemas.microsoft.com/office/drawing/2014/main" id="{B816D7CD-4C39-1946-B180-4ECE0B7FFC52}"/>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7C563C64-6E7F-2E48-AB7F-7A22E2E030F5}"/>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012A1A0A-86DC-7F44-9069-072C364528B0}"/>
              </a:ext>
            </a:extLst>
          </p:cNvPr>
          <p:cNvSpPr>
            <a:spLocks noGrp="1"/>
          </p:cNvSpPr>
          <p:nvPr>
            <p:ph type="sldNum" sz="quarter" idx="12"/>
          </p:nvPr>
        </p:nvSpPr>
        <p:spPr/>
        <p:txBody>
          <a:bodyPr/>
          <a:lstStyle/>
          <a:p>
            <a:fld id="{6D22F896-40B5-4ADD-8801-0D06FADFA095}" type="slidenum">
              <a:rPr lang="en-US" smtClean="0"/>
              <a:t>43</a:t>
            </a:fld>
            <a:endParaRPr lang="en-US"/>
          </a:p>
        </p:txBody>
      </p:sp>
      <p:pic>
        <p:nvPicPr>
          <p:cNvPr id="19" name="Picture 18">
            <a:extLst>
              <a:ext uri="{FF2B5EF4-FFF2-40B4-BE49-F238E27FC236}">
                <a16:creationId xmlns:a16="http://schemas.microsoft.com/office/drawing/2014/main" id="{901483F8-4C88-D84A-B823-D7CBAF74055E}"/>
              </a:ext>
            </a:extLst>
          </p:cNvPr>
          <p:cNvPicPr>
            <a:picLocks noChangeAspect="1"/>
          </p:cNvPicPr>
          <p:nvPr/>
        </p:nvPicPr>
        <p:blipFill>
          <a:blip r:embed="rId2"/>
          <a:stretch>
            <a:fillRect/>
          </a:stretch>
        </p:blipFill>
        <p:spPr>
          <a:xfrm>
            <a:off x="8109283" y="2293906"/>
            <a:ext cx="2945570" cy="4331486"/>
          </a:xfrm>
          <a:prstGeom prst="rect">
            <a:avLst/>
          </a:prstGeom>
        </p:spPr>
      </p:pic>
      <p:sp>
        <p:nvSpPr>
          <p:cNvPr id="7" name="TextBox 6">
            <a:extLst>
              <a:ext uri="{FF2B5EF4-FFF2-40B4-BE49-F238E27FC236}">
                <a16:creationId xmlns:a16="http://schemas.microsoft.com/office/drawing/2014/main" id="{FC7C9443-E477-7D4F-8756-D84F3AD13B21}"/>
              </a:ext>
            </a:extLst>
          </p:cNvPr>
          <p:cNvSpPr txBox="1"/>
          <p:nvPr/>
        </p:nvSpPr>
        <p:spPr>
          <a:xfrm>
            <a:off x="8054788" y="1924573"/>
            <a:ext cx="3107641" cy="369332"/>
          </a:xfrm>
          <a:prstGeom prst="rect">
            <a:avLst/>
          </a:prstGeom>
          <a:noFill/>
        </p:spPr>
        <p:txBody>
          <a:bodyPr wrap="square" rtlCol="0">
            <a:spAutoFit/>
          </a:bodyPr>
          <a:lstStyle/>
          <a:p>
            <a:r>
              <a:rPr lang="it-IT" b="1" dirty="0"/>
              <a:t>Il ciclo di vita di una azione</a:t>
            </a:r>
          </a:p>
        </p:txBody>
      </p:sp>
    </p:spTree>
    <p:extLst>
      <p:ext uri="{BB962C8B-B14F-4D97-AF65-F5344CB8AC3E}">
        <p14:creationId xmlns:p14="http://schemas.microsoft.com/office/powerpoint/2010/main" val="33059122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039A-F92E-D248-8873-D9582B5F188F}"/>
              </a:ext>
            </a:extLst>
          </p:cNvPr>
          <p:cNvSpPr>
            <a:spLocks noGrp="1"/>
          </p:cNvSpPr>
          <p:nvPr>
            <p:ph type="title"/>
          </p:nvPr>
        </p:nvSpPr>
        <p:spPr/>
        <p:txBody>
          <a:bodyPr>
            <a:normAutofit/>
          </a:bodyPr>
          <a:lstStyle/>
          <a:p>
            <a:r>
              <a:rPr lang="it-IT" dirty="0"/>
              <a:t>Modus operandi della </a:t>
            </a:r>
            <a:r>
              <a:rPr lang="it-IT" dirty="0" err="1"/>
              <a:t>cqd</a:t>
            </a:r>
            <a:r>
              <a:rPr lang="it-IT" dirty="0"/>
              <a:t>: LA lista di </a:t>
            </a:r>
            <a:r>
              <a:rPr lang="it-IT" dirty="0" err="1"/>
              <a:t>action</a:t>
            </a:r>
            <a:r>
              <a:rPr lang="it-IT" dirty="0"/>
              <a:t> </a:t>
            </a:r>
            <a:r>
              <a:rPr lang="it-IT" dirty="0" err="1"/>
              <a:t>items</a:t>
            </a:r>
            <a:endParaRPr lang="it-IT" dirty="0"/>
          </a:p>
        </p:txBody>
      </p:sp>
      <p:sp>
        <p:nvSpPr>
          <p:cNvPr id="3" name="Content Placeholder 2">
            <a:extLst>
              <a:ext uri="{FF2B5EF4-FFF2-40B4-BE49-F238E27FC236}">
                <a16:creationId xmlns:a16="http://schemas.microsoft.com/office/drawing/2014/main" id="{E6D17264-96FC-EE46-8E8E-3E8A6E060778}"/>
              </a:ext>
            </a:extLst>
          </p:cNvPr>
          <p:cNvSpPr>
            <a:spLocks noGrp="1"/>
          </p:cNvSpPr>
          <p:nvPr>
            <p:ph idx="1"/>
          </p:nvPr>
        </p:nvSpPr>
        <p:spPr>
          <a:xfrm>
            <a:off x="1291079" y="1902743"/>
            <a:ext cx="9763774" cy="4142254"/>
          </a:xfrm>
        </p:spPr>
        <p:txBody>
          <a:bodyPr>
            <a:normAutofit fontScale="92500"/>
          </a:bodyPr>
          <a:lstStyle/>
          <a:p>
            <a:pPr marL="0" indent="0">
              <a:buNone/>
            </a:pPr>
            <a:r>
              <a:rPr lang="it-IT" dirty="0"/>
              <a:t>In pratica il Presidente della Commissione mantiene una </a:t>
            </a:r>
            <a:r>
              <a:rPr lang="it-IT" i="1" dirty="0" err="1"/>
              <a:t>running</a:t>
            </a:r>
            <a:r>
              <a:rPr lang="it-IT" i="1" dirty="0"/>
              <a:t> list </a:t>
            </a:r>
            <a:r>
              <a:rPr lang="it-IT" dirty="0"/>
              <a:t>di «Action </a:t>
            </a:r>
            <a:r>
              <a:rPr lang="it-IT" dirty="0" err="1"/>
              <a:t>Items</a:t>
            </a:r>
            <a:r>
              <a:rPr lang="it-IT" dirty="0"/>
              <a:t>».</a:t>
            </a:r>
          </a:p>
          <a:p>
            <a:pPr marL="0" indent="0">
              <a:buNone/>
            </a:pPr>
            <a:r>
              <a:rPr lang="it-IT" dirty="0"/>
              <a:t>La lista iniziale fu preparata durante la prima riunione.  A ogni riunione, la lista si </a:t>
            </a:r>
          </a:p>
          <a:p>
            <a:r>
              <a:rPr lang="it-IT" dirty="0"/>
              <a:t>arricchisce di un item per ogni azione che nel tempo intercorso dalla riunione precedente oppure a seguito di azioni precedenti (che includono p. es. l’ esame di relazioni di organismi valutatori quali CPDS e </a:t>
            </a:r>
            <a:r>
              <a:rPr lang="it-IT" dirty="0" err="1"/>
              <a:t>NdV</a:t>
            </a:r>
            <a:r>
              <a:rPr lang="it-IT" dirty="0"/>
              <a:t>) oppure a seguito </a:t>
            </a:r>
            <a:r>
              <a:rPr lang="it-IT" b="1" dirty="0">
                <a:solidFill>
                  <a:schemeClr val="accent1"/>
                </a:solidFill>
              </a:rPr>
              <a:t>di segnalazioni ricevute [email a </a:t>
            </a:r>
            <a:r>
              <a:rPr lang="it-IT" b="1" dirty="0">
                <a:solidFill>
                  <a:schemeClr val="accent1"/>
                </a:solidFill>
                <a:hlinkClick r:id="rId2"/>
              </a:rPr>
              <a:t>commissione.qualita@dfa.unict.it</a:t>
            </a:r>
            <a:r>
              <a:rPr lang="it-IT" b="1" dirty="0">
                <a:solidFill>
                  <a:schemeClr val="accent1"/>
                </a:solidFill>
              </a:rPr>
              <a:t>] </a:t>
            </a:r>
            <a:r>
              <a:rPr lang="it-IT" dirty="0"/>
              <a:t>o di discussioni durante la seduta vengono individuate come da perseguire;</a:t>
            </a:r>
          </a:p>
          <a:p>
            <a:r>
              <a:rPr lang="it-IT" dirty="0"/>
              <a:t>impoverisce di ogni item che si constata essere stato portato a conclusione;</a:t>
            </a:r>
          </a:p>
          <a:p>
            <a:r>
              <a:rPr lang="it-IT" dirty="0"/>
              <a:t>modifica per gli </a:t>
            </a:r>
            <a:r>
              <a:rPr lang="it-IT" dirty="0" err="1"/>
              <a:t>items</a:t>
            </a:r>
            <a:r>
              <a:rPr lang="it-IT" dirty="0"/>
              <a:t> la natura della cui «azione» evolve man mano che viene perseguita o su cui maggiori informazioni sono state acquisite nel frattempo che ne implicano una modifica.</a:t>
            </a:r>
          </a:p>
          <a:p>
            <a:endParaRPr lang="it-IT" sz="2400" dirty="0"/>
          </a:p>
        </p:txBody>
      </p:sp>
      <p:sp>
        <p:nvSpPr>
          <p:cNvPr id="4" name="Date Placeholder 3">
            <a:extLst>
              <a:ext uri="{FF2B5EF4-FFF2-40B4-BE49-F238E27FC236}">
                <a16:creationId xmlns:a16="http://schemas.microsoft.com/office/drawing/2014/main" id="{B816D7CD-4C39-1946-B180-4ECE0B7FFC52}"/>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7C563C64-6E7F-2E48-AB7F-7A22E2E030F5}"/>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012A1A0A-86DC-7F44-9069-072C364528B0}"/>
              </a:ext>
            </a:extLst>
          </p:cNvPr>
          <p:cNvSpPr>
            <a:spLocks noGrp="1"/>
          </p:cNvSpPr>
          <p:nvPr>
            <p:ph type="sldNum" sz="quarter" idx="12"/>
          </p:nvPr>
        </p:nvSpPr>
        <p:spPr/>
        <p:txBody>
          <a:bodyPr/>
          <a:lstStyle/>
          <a:p>
            <a:fld id="{6D22F896-40B5-4ADD-8801-0D06FADFA095}" type="slidenum">
              <a:rPr lang="en-US" smtClean="0"/>
              <a:t>44</a:t>
            </a:fld>
            <a:endParaRPr lang="en-US"/>
          </a:p>
        </p:txBody>
      </p:sp>
    </p:spTree>
    <p:extLst>
      <p:ext uri="{BB962C8B-B14F-4D97-AF65-F5344CB8AC3E}">
        <p14:creationId xmlns:p14="http://schemas.microsoft.com/office/powerpoint/2010/main" val="36394370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039A-F92E-D248-8873-D9582B5F188F}"/>
              </a:ext>
            </a:extLst>
          </p:cNvPr>
          <p:cNvSpPr>
            <a:spLocks noGrp="1"/>
          </p:cNvSpPr>
          <p:nvPr>
            <p:ph type="title"/>
          </p:nvPr>
        </p:nvSpPr>
        <p:spPr/>
        <p:txBody>
          <a:bodyPr>
            <a:normAutofit/>
          </a:bodyPr>
          <a:lstStyle/>
          <a:p>
            <a:r>
              <a:rPr lang="it-IT" dirty="0"/>
              <a:t>Modus operandi della </a:t>
            </a:r>
            <a:r>
              <a:rPr lang="it-IT" dirty="0" err="1"/>
              <a:t>cqd</a:t>
            </a:r>
            <a:r>
              <a:rPr lang="it-IT" dirty="0"/>
              <a:t>: LA lista di </a:t>
            </a:r>
            <a:r>
              <a:rPr lang="it-IT" dirty="0" err="1"/>
              <a:t>action</a:t>
            </a:r>
            <a:r>
              <a:rPr lang="it-IT" dirty="0"/>
              <a:t> </a:t>
            </a:r>
            <a:r>
              <a:rPr lang="it-IT" dirty="0" err="1"/>
              <a:t>items</a:t>
            </a:r>
            <a:r>
              <a:rPr lang="it-IT" dirty="0"/>
              <a:t> ATTUALE</a:t>
            </a:r>
          </a:p>
        </p:txBody>
      </p:sp>
      <p:sp>
        <p:nvSpPr>
          <p:cNvPr id="3" name="Content Placeholder 2">
            <a:extLst>
              <a:ext uri="{FF2B5EF4-FFF2-40B4-BE49-F238E27FC236}">
                <a16:creationId xmlns:a16="http://schemas.microsoft.com/office/drawing/2014/main" id="{E6D17264-96FC-EE46-8E8E-3E8A6E060778}"/>
              </a:ext>
            </a:extLst>
          </p:cNvPr>
          <p:cNvSpPr>
            <a:spLocks noGrp="1"/>
          </p:cNvSpPr>
          <p:nvPr>
            <p:ph idx="1"/>
          </p:nvPr>
        </p:nvSpPr>
        <p:spPr>
          <a:xfrm>
            <a:off x="1291079" y="1902743"/>
            <a:ext cx="4712679" cy="4142254"/>
          </a:xfrm>
        </p:spPr>
        <p:txBody>
          <a:bodyPr>
            <a:normAutofit fontScale="70000" lnSpcReduction="20000"/>
          </a:bodyPr>
          <a:lstStyle/>
          <a:p>
            <a:r>
              <a:rPr lang="it-IT" dirty="0"/>
              <a:t>In questo momento, dopo 4 riunioni ufficiali della CQD, ha ~70 </a:t>
            </a:r>
            <a:r>
              <a:rPr lang="it-IT" dirty="0" err="1"/>
              <a:t>items</a:t>
            </a:r>
            <a:r>
              <a:rPr lang="it-IT" dirty="0"/>
              <a:t>, organizzati per comodità in argomenti omogenei:</a:t>
            </a:r>
          </a:p>
          <a:p>
            <a:pPr lvl="1">
              <a:spcBef>
                <a:spcPts val="0"/>
              </a:spcBef>
              <a:buFont typeface="Wingdings" pitchFamily="2" charset="2"/>
              <a:buChar char="Ø"/>
            </a:pPr>
            <a:r>
              <a:rPr lang="it-IT" dirty="0"/>
              <a:t>Sito web DFA: 18 </a:t>
            </a:r>
            <a:r>
              <a:rPr lang="it-IT" dirty="0" err="1"/>
              <a:t>items</a:t>
            </a:r>
            <a:endParaRPr lang="it-IT" dirty="0"/>
          </a:p>
          <a:p>
            <a:pPr lvl="1">
              <a:spcBef>
                <a:spcPts val="0"/>
              </a:spcBef>
              <a:buFont typeface="Wingdings" pitchFamily="2" charset="2"/>
              <a:buChar char="Ø"/>
            </a:pPr>
            <a:r>
              <a:rPr lang="it-IT" dirty="0"/>
              <a:t>Popolamento Sito web con documenti: 8 </a:t>
            </a:r>
            <a:r>
              <a:rPr lang="it-IT" dirty="0" err="1"/>
              <a:t>items</a:t>
            </a:r>
            <a:endParaRPr lang="it-IT" dirty="0"/>
          </a:p>
          <a:p>
            <a:pPr lvl="1">
              <a:spcBef>
                <a:spcPts val="0"/>
              </a:spcBef>
              <a:buFont typeface="Wingdings" pitchFamily="2" charset="2"/>
              <a:buChar char="Ø"/>
            </a:pPr>
            <a:r>
              <a:rPr lang="it-IT" dirty="0"/>
              <a:t>Pagine web Docenti: 7 </a:t>
            </a:r>
            <a:r>
              <a:rPr lang="it-IT" dirty="0" err="1"/>
              <a:t>items</a:t>
            </a:r>
            <a:endParaRPr lang="it-IT" dirty="0"/>
          </a:p>
          <a:p>
            <a:pPr lvl="1">
              <a:spcBef>
                <a:spcPts val="0"/>
              </a:spcBef>
              <a:buFont typeface="Wingdings" pitchFamily="2" charset="2"/>
              <a:buChar char="Ø"/>
            </a:pPr>
            <a:r>
              <a:rPr lang="it-IT" dirty="0" err="1"/>
              <a:t>Syllabus</a:t>
            </a:r>
            <a:r>
              <a:rPr lang="it-IT" dirty="0"/>
              <a:t> e contenuti Insegnamenti: 6 </a:t>
            </a:r>
            <a:r>
              <a:rPr lang="it-IT" dirty="0" err="1"/>
              <a:t>items</a:t>
            </a:r>
            <a:endParaRPr lang="it-IT" dirty="0"/>
          </a:p>
          <a:p>
            <a:pPr lvl="1">
              <a:spcBef>
                <a:spcPts val="0"/>
              </a:spcBef>
              <a:buFont typeface="Wingdings" pitchFamily="2" charset="2"/>
              <a:buChar char="Ø"/>
            </a:pPr>
            <a:r>
              <a:rPr lang="it-IT" dirty="0"/>
              <a:t>Questionari OPIS e privati-tipo-OPIS: 5 </a:t>
            </a:r>
            <a:r>
              <a:rPr lang="it-IT" dirty="0" err="1"/>
              <a:t>items</a:t>
            </a:r>
            <a:endParaRPr lang="it-IT" dirty="0"/>
          </a:p>
          <a:p>
            <a:pPr lvl="1">
              <a:spcBef>
                <a:spcPts val="0"/>
              </a:spcBef>
              <a:buFont typeface="Wingdings" pitchFamily="2" charset="2"/>
              <a:buChar char="Ø"/>
            </a:pPr>
            <a:r>
              <a:rPr lang="it-IT" dirty="0"/>
              <a:t>Situazione Aule, Sale studio, Laboratori didattici: 4 </a:t>
            </a:r>
            <a:r>
              <a:rPr lang="it-IT" dirty="0" err="1"/>
              <a:t>items</a:t>
            </a:r>
            <a:endParaRPr lang="it-IT" dirty="0"/>
          </a:p>
          <a:p>
            <a:pPr lvl="1">
              <a:spcBef>
                <a:spcPts val="0"/>
              </a:spcBef>
              <a:buFont typeface="Wingdings" pitchFamily="2" charset="2"/>
              <a:buChar char="Ø"/>
            </a:pPr>
            <a:r>
              <a:rPr lang="it-IT" dirty="0"/>
              <a:t>Configurazione </a:t>
            </a:r>
            <a:r>
              <a:rPr lang="it-IT" dirty="0" err="1"/>
              <a:t>CdS</a:t>
            </a:r>
            <a:r>
              <a:rPr lang="it-IT" dirty="0"/>
              <a:t>: 6 </a:t>
            </a:r>
            <a:r>
              <a:rPr lang="it-IT" dirty="0" err="1"/>
              <a:t>items</a:t>
            </a:r>
            <a:endParaRPr lang="it-IT" dirty="0"/>
          </a:p>
          <a:p>
            <a:pPr lvl="1">
              <a:spcBef>
                <a:spcPts val="0"/>
              </a:spcBef>
              <a:buFont typeface="Wingdings" pitchFamily="2" charset="2"/>
              <a:buChar char="Ø"/>
            </a:pPr>
            <a:r>
              <a:rPr lang="it-IT" dirty="0"/>
              <a:t>Comitato di Indirizzo: 2 </a:t>
            </a:r>
            <a:r>
              <a:rPr lang="it-IT" dirty="0" err="1"/>
              <a:t>items</a:t>
            </a:r>
            <a:endParaRPr lang="it-IT" dirty="0"/>
          </a:p>
          <a:p>
            <a:pPr lvl="1">
              <a:spcBef>
                <a:spcPts val="0"/>
              </a:spcBef>
              <a:buFont typeface="Wingdings" pitchFamily="2" charset="2"/>
              <a:buChar char="Ø"/>
            </a:pPr>
            <a:r>
              <a:rPr lang="it-IT" dirty="0"/>
              <a:t>Internazionalizzazione: 3 </a:t>
            </a:r>
            <a:r>
              <a:rPr lang="it-IT" dirty="0" err="1"/>
              <a:t>items</a:t>
            </a:r>
            <a:endParaRPr lang="it-IT" dirty="0"/>
          </a:p>
          <a:p>
            <a:pPr lvl="1">
              <a:spcBef>
                <a:spcPts val="0"/>
              </a:spcBef>
              <a:buFont typeface="Wingdings" pitchFamily="2" charset="2"/>
              <a:buChar char="Ø"/>
            </a:pPr>
            <a:r>
              <a:rPr lang="it-IT" dirty="0"/>
              <a:t>Comunicazione: 7 </a:t>
            </a:r>
            <a:r>
              <a:rPr lang="it-IT" dirty="0" err="1"/>
              <a:t>items</a:t>
            </a:r>
            <a:endParaRPr lang="it-IT" dirty="0"/>
          </a:p>
          <a:p>
            <a:pPr lvl="1">
              <a:spcBef>
                <a:spcPts val="0"/>
              </a:spcBef>
              <a:buFont typeface="Wingdings" pitchFamily="2" charset="2"/>
              <a:buChar char="Ø"/>
            </a:pPr>
            <a:r>
              <a:rPr lang="it-IT" dirty="0"/>
              <a:t>Ricerca: 1 item</a:t>
            </a:r>
          </a:p>
          <a:p>
            <a:r>
              <a:rPr lang="it-IT" dirty="0"/>
              <a:t>Ognuno ha 1 o più nomi associati!</a:t>
            </a:r>
          </a:p>
          <a:p>
            <a:r>
              <a:rPr lang="it-IT" dirty="0"/>
              <a:t>Costituisce il lavoro quotidiano dei membri della CQD per i prossimi mesi, quando non (per certi </a:t>
            </a:r>
            <a:r>
              <a:rPr lang="it-IT" dirty="0" err="1"/>
              <a:t>items</a:t>
            </a:r>
            <a:r>
              <a:rPr lang="it-IT" dirty="0"/>
              <a:t>) anni.</a:t>
            </a:r>
          </a:p>
          <a:p>
            <a:pPr marL="0" indent="0">
              <a:buNone/>
            </a:pPr>
            <a:endParaRPr lang="it-IT" dirty="0"/>
          </a:p>
          <a:p>
            <a:pPr marL="0" indent="0">
              <a:buNone/>
            </a:pPr>
            <a:endParaRPr lang="it-IT" dirty="0"/>
          </a:p>
          <a:p>
            <a:endParaRPr lang="it-IT" sz="2400" dirty="0"/>
          </a:p>
        </p:txBody>
      </p:sp>
      <p:sp>
        <p:nvSpPr>
          <p:cNvPr id="4" name="Date Placeholder 3">
            <a:extLst>
              <a:ext uri="{FF2B5EF4-FFF2-40B4-BE49-F238E27FC236}">
                <a16:creationId xmlns:a16="http://schemas.microsoft.com/office/drawing/2014/main" id="{B816D7CD-4C39-1946-B180-4ECE0B7FFC52}"/>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7C563C64-6E7F-2E48-AB7F-7A22E2E030F5}"/>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012A1A0A-86DC-7F44-9069-072C364528B0}"/>
              </a:ext>
            </a:extLst>
          </p:cNvPr>
          <p:cNvSpPr>
            <a:spLocks noGrp="1"/>
          </p:cNvSpPr>
          <p:nvPr>
            <p:ph type="sldNum" sz="quarter" idx="12"/>
          </p:nvPr>
        </p:nvSpPr>
        <p:spPr/>
        <p:txBody>
          <a:bodyPr/>
          <a:lstStyle/>
          <a:p>
            <a:fld id="{6D22F896-40B5-4ADD-8801-0D06FADFA095}" type="slidenum">
              <a:rPr lang="en-US" smtClean="0"/>
              <a:t>45</a:t>
            </a:fld>
            <a:endParaRPr lang="en-US"/>
          </a:p>
        </p:txBody>
      </p:sp>
      <p:sp>
        <p:nvSpPr>
          <p:cNvPr id="7" name="TextBox 6">
            <a:extLst>
              <a:ext uri="{FF2B5EF4-FFF2-40B4-BE49-F238E27FC236}">
                <a16:creationId xmlns:a16="http://schemas.microsoft.com/office/drawing/2014/main" id="{5CFF5EE5-5778-3941-9233-C640CD30391E}"/>
              </a:ext>
            </a:extLst>
          </p:cNvPr>
          <p:cNvSpPr txBox="1"/>
          <p:nvPr/>
        </p:nvSpPr>
        <p:spPr>
          <a:xfrm>
            <a:off x="6096000" y="2198580"/>
            <a:ext cx="5185611" cy="461664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28600" indent="-228600">
              <a:buFont typeface="+mj-lt"/>
              <a:buAutoNum type="arabicPeriod"/>
            </a:pPr>
            <a:r>
              <a:rPr lang="it-IT" sz="700" b="1" dirty="0" err="1"/>
              <a:t>Angilella+Lanzafame</a:t>
            </a:r>
            <a:r>
              <a:rPr lang="it-IT" sz="700" dirty="0"/>
              <a:t>: Pagina Sez. Astrofisica IT e EN.</a:t>
            </a:r>
          </a:p>
          <a:p>
            <a:pPr marL="228600" indent="-228600">
              <a:buFont typeface="+mj-lt"/>
              <a:buAutoNum type="arabicPeriod"/>
            </a:pPr>
            <a:r>
              <a:rPr lang="it-IT" sz="700" b="1" dirty="0"/>
              <a:t>Costa</a:t>
            </a:r>
            <a:r>
              <a:rPr lang="it-IT" sz="700" dirty="0"/>
              <a:t>: Fare mettere a </a:t>
            </a:r>
            <a:r>
              <a:rPr lang="it-IT" sz="700" dirty="0" err="1"/>
              <a:t>Angilella</a:t>
            </a:r>
            <a:r>
              <a:rPr lang="it-IT" sz="700" dirty="0"/>
              <a:t> pulsanti VERBALI e simili nelle aree pubbliche verso sezioni dell’Area Riservata.</a:t>
            </a:r>
          </a:p>
          <a:p>
            <a:pPr marL="228600" indent="-228600">
              <a:buFont typeface="+mj-lt"/>
              <a:buAutoNum type="arabicPeriod"/>
            </a:pPr>
            <a:r>
              <a:rPr lang="it-IT" sz="700" b="1" dirty="0"/>
              <a:t>Costa</a:t>
            </a:r>
            <a:r>
              <a:rPr lang="it-IT" sz="700" dirty="0"/>
              <a:t>: Fare rimuovere a </a:t>
            </a:r>
            <a:r>
              <a:rPr lang="it-IT" sz="700" dirty="0" err="1"/>
              <a:t>Angilella</a:t>
            </a:r>
            <a:r>
              <a:rPr lang="it-IT" sz="700" dirty="0"/>
              <a:t> voci di menu inutilizzate dall’ Area Riservata.</a:t>
            </a:r>
          </a:p>
          <a:p>
            <a:pPr marL="228600" indent="-228600">
              <a:buFont typeface="+mj-lt"/>
              <a:buAutoNum type="arabicPeriod"/>
            </a:pPr>
            <a:r>
              <a:rPr lang="it-IT" sz="700" b="1" dirty="0" err="1"/>
              <a:t>Angilella+La</a:t>
            </a:r>
            <a:r>
              <a:rPr lang="it-IT" sz="700" b="1" dirty="0"/>
              <a:t> </a:t>
            </a:r>
            <a:r>
              <a:rPr lang="it-IT" sz="700" b="1" dirty="0" err="1"/>
              <a:t>Rocca+Anfuso+Rizzo</a:t>
            </a:r>
            <a:r>
              <a:rPr lang="it-IT" sz="700" dirty="0"/>
              <a:t>: Rendere consultabile sul sito una mappa interattiva del dipartimento, con popup con nome e capienza per le aule, nome docente per gli studi, al fine di facilitare la ricerca di uno specifico ufficio o aula.</a:t>
            </a:r>
          </a:p>
          <a:p>
            <a:pPr marL="228600" indent="-228600">
              <a:buFont typeface="+mj-lt"/>
              <a:buAutoNum type="arabicPeriod"/>
            </a:pPr>
            <a:r>
              <a:rPr lang="it-IT" sz="700" b="1" dirty="0" err="1"/>
              <a:t>Angilella+La</a:t>
            </a:r>
            <a:r>
              <a:rPr lang="it-IT" sz="700" b="1" dirty="0"/>
              <a:t> Rocca:</a:t>
            </a:r>
            <a:r>
              <a:rPr lang="it-IT" sz="700" dirty="0"/>
              <a:t> Replicare sul sito web DFA l'occupazione delle aule in real-time (come già mostrato nel monitor all'ingresso presso il centralino).</a:t>
            </a:r>
          </a:p>
          <a:p>
            <a:pPr marL="228600" indent="-228600">
              <a:buFont typeface="+mj-lt"/>
              <a:buAutoNum type="arabicPeriod"/>
            </a:pPr>
            <a:r>
              <a:rPr lang="it-IT" sz="700" b="1" dirty="0" err="1"/>
              <a:t>Angilella+La</a:t>
            </a:r>
            <a:r>
              <a:rPr lang="it-IT" sz="700" b="1" dirty="0"/>
              <a:t> Rocca</a:t>
            </a:r>
            <a:r>
              <a:rPr lang="it-IT" sz="700" dirty="0"/>
              <a:t>: Migliorare la sezione "opportunità di lavoro", creando una lista delle imprese e degli enti di ricerca con cui il DFA collabora, inserendo opportuni link che gli studenti possono utilizzare per consultare le Open Positions.</a:t>
            </a:r>
          </a:p>
          <a:p>
            <a:pPr marL="228600" indent="-228600">
              <a:buFont typeface="+mj-lt"/>
              <a:buAutoNum type="arabicPeriod"/>
            </a:pPr>
            <a:r>
              <a:rPr lang="it-IT" sz="700" b="1" dirty="0" err="1"/>
              <a:t>Angilella+Anfuso</a:t>
            </a:r>
            <a:r>
              <a:rPr lang="it-IT" sz="700" dirty="0"/>
              <a:t>: Reintrodurre un calendario, come nel vecchio sito dove inserire gli eventi piuttosto che mostrarli in elenco.</a:t>
            </a:r>
          </a:p>
          <a:p>
            <a:pPr marL="228600" indent="-228600">
              <a:buFont typeface="+mj-lt"/>
              <a:buAutoNum type="arabicPeriod"/>
            </a:pPr>
            <a:r>
              <a:rPr lang="it-IT" sz="700" b="1" dirty="0" err="1"/>
              <a:t>Angilella+Anfuso+Rizzo</a:t>
            </a:r>
            <a:r>
              <a:rPr lang="it-IT" sz="700" dirty="0"/>
              <a:t>: Risolvere il bug del "cambio lingua" che cambiando lingua su alcune pagine reindirizza all'homepage.</a:t>
            </a:r>
          </a:p>
          <a:p>
            <a:pPr marL="228600" indent="-228600">
              <a:buFont typeface="+mj-lt"/>
              <a:buAutoNum type="arabicPeriod"/>
            </a:pPr>
            <a:r>
              <a:rPr lang="it-IT" sz="700" b="1" dirty="0" err="1"/>
              <a:t>Angilella+Anfuso+Rizzo</a:t>
            </a:r>
            <a:r>
              <a:rPr lang="it-IT" sz="700" dirty="0"/>
              <a:t>: Collegare il link agli enti di ricerca (</a:t>
            </a:r>
            <a:r>
              <a:rPr lang="it-IT" sz="700" dirty="0">
                <a:hlinkClick r:id="rId2"/>
              </a:rPr>
              <a:t>http://www.dfa.unict.it/it/content/enti-di-ricerca</a:t>
            </a:r>
            <a:r>
              <a:rPr lang="it-IT" sz="700" dirty="0"/>
              <a:t>) sulla homepage alla pagina sulla ricerca (</a:t>
            </a:r>
            <a:r>
              <a:rPr lang="it-IT" sz="700" dirty="0">
                <a:hlinkClick r:id="rId3"/>
              </a:rPr>
              <a:t>http://www.dfa.unict.it/it/content/ricerca</a:t>
            </a:r>
            <a:r>
              <a:rPr lang="it-IT" sz="700" dirty="0"/>
              <a:t>) o per lo meno completarla con questi contenuti.</a:t>
            </a:r>
          </a:p>
          <a:p>
            <a:pPr marL="228600" indent="-228600">
              <a:buFont typeface="+mj-lt"/>
              <a:buAutoNum type="arabicPeriod"/>
            </a:pPr>
            <a:r>
              <a:rPr lang="it-IT" sz="700" b="1" dirty="0" err="1"/>
              <a:t>Angilella+Anfuso+Rizzo</a:t>
            </a:r>
            <a:r>
              <a:rPr lang="it-IT" sz="700" dirty="0"/>
              <a:t>: Nel passaggio alle pagine dei </a:t>
            </a:r>
            <a:r>
              <a:rPr lang="it-IT" sz="700" dirty="0" err="1"/>
              <a:t>CdL</a:t>
            </a:r>
            <a:r>
              <a:rPr lang="it-IT" sz="700" dirty="0"/>
              <a:t> mantenere il banner nella barra superiore (HOME - CHI SIAMO - DIDATTICA - RICERCA - TERZA MISSIONE - INTERNATIONAL).</a:t>
            </a:r>
          </a:p>
          <a:p>
            <a:pPr marL="228600" indent="-228600">
              <a:buFont typeface="+mj-lt"/>
              <a:buAutoNum type="arabicPeriod"/>
            </a:pPr>
            <a:r>
              <a:rPr lang="it-IT" sz="700" b="1" dirty="0" err="1"/>
              <a:t>Angilella+Anfuso+De</a:t>
            </a:r>
            <a:r>
              <a:rPr lang="it-IT" sz="700" b="1" dirty="0"/>
              <a:t> Francisci</a:t>
            </a:r>
            <a:r>
              <a:rPr lang="it-IT" sz="700" dirty="0"/>
              <a:t>: Rendere più di impatto gli avvisi dei </a:t>
            </a:r>
            <a:r>
              <a:rPr lang="it-IT" sz="700" dirty="0" err="1"/>
              <a:t>CdL</a:t>
            </a:r>
            <a:r>
              <a:rPr lang="it-IT" sz="700" dirty="0"/>
              <a:t>: inserire nella pagina del cdl ad es. in alto a destra un “box” nel quale fare scorrere le ultime informazioni (così come di fatto avviene sotto in portineria nello schermo dove ci sono le aule e gli avvisi).</a:t>
            </a:r>
          </a:p>
          <a:p>
            <a:pPr marL="228600" indent="-228600">
              <a:buFont typeface="+mj-lt"/>
              <a:buAutoNum type="arabicPeriod"/>
            </a:pPr>
            <a:r>
              <a:rPr lang="it-IT" sz="700" b="1" dirty="0" err="1"/>
              <a:t>Angiella+Lanzafame</a:t>
            </a:r>
            <a:r>
              <a:rPr lang="it-IT" sz="700" dirty="0"/>
              <a:t>: Aggiungere info sui servizi offerti non dal </a:t>
            </a:r>
            <a:r>
              <a:rPr lang="it-IT" sz="700" dirty="0" err="1"/>
              <a:t>Dip</a:t>
            </a:r>
            <a:r>
              <a:rPr lang="it-IT" sz="700" dirty="0"/>
              <a:t> ma dagli enti in convenzione, quali centro di calcolo, officina, etc.</a:t>
            </a:r>
          </a:p>
          <a:p>
            <a:pPr marL="228600" indent="-228600">
              <a:buFont typeface="+mj-lt"/>
              <a:buAutoNum type="arabicPeriod"/>
            </a:pPr>
            <a:r>
              <a:rPr lang="it-IT" sz="700" b="1" dirty="0" err="1"/>
              <a:t>Angiella+Costa</a:t>
            </a:r>
            <a:r>
              <a:rPr lang="it-IT" sz="700" dirty="0"/>
              <a:t>: Banner IT: HOME / DIPARTIMENTO(INFO?) / STUDIA CON NOI / RICERCA / TERZA MISSIONE / INTERNATIONAL; Banner EN: HOME / DEPARTIMENT / STUDYING WITH US / RESEARCH / OUTREACH(THIRD MISSION?) / INTERNATIONAL.</a:t>
            </a:r>
          </a:p>
          <a:p>
            <a:pPr marL="228600" indent="-228600">
              <a:buFont typeface="+mj-lt"/>
              <a:buAutoNum type="arabicPeriod"/>
            </a:pPr>
            <a:r>
              <a:rPr lang="it-IT" sz="700" b="1" dirty="0" err="1"/>
              <a:t>Terrasi+Pluchino+Rizzo</a:t>
            </a:r>
            <a:r>
              <a:rPr lang="it-IT" sz="700" dirty="0"/>
              <a:t>: Redigere nuova singola pagina STUDIA CON NOI/STUDYING WITH US che sia una singola panoramica/</a:t>
            </a:r>
            <a:r>
              <a:rPr lang="it-IT" sz="700" dirty="0" err="1"/>
              <a:t>overview</a:t>
            </a:r>
            <a:r>
              <a:rPr lang="it-IT" sz="700" dirty="0"/>
              <a:t> dei corsi offerti con una descrizione del profilo che ogni </a:t>
            </a:r>
            <a:r>
              <a:rPr lang="it-IT" sz="700" dirty="0" err="1"/>
              <a:t>CdS</a:t>
            </a:r>
            <a:r>
              <a:rPr lang="it-IT" sz="700" dirty="0"/>
              <a:t> produce (per L-30 e LM-17 si può prendere dalle SUA-</a:t>
            </a:r>
            <a:r>
              <a:rPr lang="it-IT" sz="700" dirty="0" err="1"/>
              <a:t>CdS</a:t>
            </a:r>
            <a:r>
              <a:rPr lang="it-IT" sz="700" dirty="0"/>
              <a:t>), notizie/dati  estremamente sintetici su ciascuno, come una vetrina che fa vedere quale percorso completo dalla immatricolazione al conseguimento del Dottorato uno studente può fare presso il DFA, e dei tipici sbocchi di lavoro specie sul territorio, senza alcun dettaglio burocratico né modulistica o altro che invece appartengono ai siti dei singoli Corsi di Studio, o alle nuove pagine in gestazione sui rapporti laureati/aziende, con filmati/immagini attraenti, e infine con una brevissima frase che dice che tutte le informazioni tecniche su tali Corsi si accedono dai menu a sinistra; tali menu quindi devono persistere quando si visualizza questa pagina.</a:t>
            </a:r>
          </a:p>
          <a:p>
            <a:pPr marL="228600" indent="-228600">
              <a:buFont typeface="+mj-lt"/>
              <a:buAutoNum type="arabicPeriod"/>
            </a:pPr>
            <a:r>
              <a:rPr lang="it-IT" sz="700" b="1" dirty="0" err="1"/>
              <a:t>Angilella+Costa</a:t>
            </a:r>
            <a:r>
              <a:rPr lang="it-IT" sz="700" dirty="0"/>
              <a:t>: Inserire la nuova singola pagina STUDIA CON NOI/STUDYING WITH US.</a:t>
            </a:r>
          </a:p>
          <a:p>
            <a:pPr marL="228600" indent="-228600">
              <a:buFont typeface="+mj-lt"/>
              <a:buAutoNum type="arabicPeriod"/>
            </a:pPr>
            <a:r>
              <a:rPr lang="it-IT" sz="700" b="1" dirty="0" err="1"/>
              <a:t>Angilella</a:t>
            </a:r>
            <a:r>
              <a:rPr lang="it-IT" sz="700" dirty="0"/>
              <a:t>: Proseguire miglioramento sito web sulle tracce di </a:t>
            </a:r>
            <a:r>
              <a:rPr lang="it-IT" sz="700" dirty="0">
                <a:hlinkClick r:id="rId4"/>
              </a:rPr>
              <a:t>http://www.fim.unimore.it</a:t>
            </a:r>
            <a:r>
              <a:rPr lang="it-IT" sz="700" u="sng" dirty="0"/>
              <a:t>.</a:t>
            </a:r>
            <a:endParaRPr lang="it-IT" sz="700" dirty="0"/>
          </a:p>
          <a:p>
            <a:pPr marL="228600" indent="-228600">
              <a:buFont typeface="+mj-lt"/>
              <a:buAutoNum type="arabicPeriod"/>
            </a:pPr>
            <a:r>
              <a:rPr lang="it-IT" sz="700" b="1" dirty="0" err="1"/>
              <a:t>Lanzafame+Anfuso+Rizzo</a:t>
            </a:r>
            <a:r>
              <a:rPr lang="it-IT" sz="700" dirty="0"/>
              <a:t>: Esaminare quello che fa </a:t>
            </a:r>
            <a:r>
              <a:rPr lang="it-IT" sz="700" dirty="0" err="1"/>
              <a:t>UniMoRe</a:t>
            </a:r>
            <a:r>
              <a:rPr lang="it-IT" sz="700" dirty="0"/>
              <a:t> riguardo a informazioni per le aziende e riadattarlo al caso nostro (idealmente questo dovrebbe essere fatto anche in sinergia col comitato di indirizzo considerando questioni che riguardano la definizione e il ruolo degli stakeholder). - Dare maggior esposizione, creando una sezione apposita da inserire nel banner, agli sbocchi lavorativi sul territorio, le opportunità ma soprattutto individuare un modo per le aziende per poter individuare più chiaramente le caratteristiche del laureato in fisica. - Inserire una pagina (in tale sezione riguardante le informazioni per le aziende) in cui vengono scritti i nomi e contatti dei laureati del nostro dipartimento (chiaramente, dopo autorizzazione dello studente). In questo modo, l'azienda che sta cercando laureati in fisica, può (tramite il nostro sito) contattare direttamente gli studenti, senza dover passare dalla segreteria.</a:t>
            </a:r>
          </a:p>
          <a:p>
            <a:pPr marL="228600" indent="-228600">
              <a:buFont typeface="+mj-lt"/>
              <a:buAutoNum type="arabicPeriod"/>
            </a:pPr>
            <a:r>
              <a:rPr lang="it-IT" sz="700" b="1" dirty="0" err="1"/>
              <a:t>Angiella+Lanzafame</a:t>
            </a:r>
            <a:r>
              <a:rPr lang="it-IT" sz="700" dirty="0"/>
              <a:t>: Inserire la nuova sezione di info sul rapporto laureati-Aziende.</a:t>
            </a:r>
          </a:p>
        </p:txBody>
      </p:sp>
      <p:sp>
        <p:nvSpPr>
          <p:cNvPr id="8" name="TextBox 7">
            <a:extLst>
              <a:ext uri="{FF2B5EF4-FFF2-40B4-BE49-F238E27FC236}">
                <a16:creationId xmlns:a16="http://schemas.microsoft.com/office/drawing/2014/main" id="{85003D6F-A83B-8746-9217-D2D08BBB3BEA}"/>
              </a:ext>
            </a:extLst>
          </p:cNvPr>
          <p:cNvSpPr txBox="1"/>
          <p:nvPr/>
        </p:nvSpPr>
        <p:spPr>
          <a:xfrm>
            <a:off x="6095999" y="1882291"/>
            <a:ext cx="5185611" cy="25391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sz="1050" b="1" dirty="0"/>
              <a:t>UN ESTRATTO: Azioni riguardanti «Sito web DFA»</a:t>
            </a:r>
          </a:p>
        </p:txBody>
      </p:sp>
    </p:spTree>
    <p:extLst>
      <p:ext uri="{BB962C8B-B14F-4D97-AF65-F5344CB8AC3E}">
        <p14:creationId xmlns:p14="http://schemas.microsoft.com/office/powerpoint/2010/main" val="39255444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039A-F92E-D248-8873-D9582B5F188F}"/>
              </a:ext>
            </a:extLst>
          </p:cNvPr>
          <p:cNvSpPr>
            <a:spLocks noGrp="1"/>
          </p:cNvSpPr>
          <p:nvPr>
            <p:ph type="title"/>
          </p:nvPr>
        </p:nvSpPr>
        <p:spPr/>
        <p:txBody>
          <a:bodyPr>
            <a:normAutofit/>
          </a:bodyPr>
          <a:lstStyle/>
          <a:p>
            <a:r>
              <a:rPr lang="it-IT" dirty="0"/>
              <a:t>Modus operandi della </a:t>
            </a:r>
            <a:r>
              <a:rPr lang="it-IT" dirty="0" err="1"/>
              <a:t>cqd</a:t>
            </a:r>
            <a:r>
              <a:rPr lang="it-IT" dirty="0"/>
              <a:t>: LA tempistica</a:t>
            </a:r>
          </a:p>
        </p:txBody>
      </p:sp>
      <p:sp>
        <p:nvSpPr>
          <p:cNvPr id="3" name="Content Placeholder 2">
            <a:extLst>
              <a:ext uri="{FF2B5EF4-FFF2-40B4-BE49-F238E27FC236}">
                <a16:creationId xmlns:a16="http://schemas.microsoft.com/office/drawing/2014/main" id="{E6D17264-96FC-EE46-8E8E-3E8A6E060778}"/>
              </a:ext>
            </a:extLst>
          </p:cNvPr>
          <p:cNvSpPr>
            <a:spLocks noGrp="1"/>
          </p:cNvSpPr>
          <p:nvPr>
            <p:ph idx="1"/>
          </p:nvPr>
        </p:nvSpPr>
        <p:spPr>
          <a:xfrm>
            <a:off x="1291079" y="1902743"/>
            <a:ext cx="9763774" cy="4245394"/>
          </a:xfrm>
        </p:spPr>
        <p:txBody>
          <a:bodyPr>
            <a:normAutofit fontScale="92500" lnSpcReduction="20000"/>
          </a:bodyPr>
          <a:lstStyle/>
          <a:p>
            <a:r>
              <a:rPr lang="it-IT" dirty="0"/>
              <a:t>La attuale CQD con 10 membri è un organismo recente: nominato da ~5 mesi, insediatosi il 18 marzo 2019, ha tenuto finora 4 riunioni plenarie.</a:t>
            </a:r>
          </a:p>
          <a:p>
            <a:pPr lvl="1"/>
            <a:r>
              <a:rPr lang="it-IT" dirty="0"/>
              <a:t>Un precedente «PQD» di soli 3 membri che lo aveva preceduto di 1 anno arrancava dietro compiti e scadenze di un sistema in via di formazione che peraltro andava imparando man mano...</a:t>
            </a:r>
          </a:p>
          <a:p>
            <a:r>
              <a:rPr lang="it-IT" dirty="0"/>
              <a:t>In questi mesi abbiamo cercato non solo di buttare giù la lista delle azioni da compiere, ma anche di immaginare una tempistica utile per la loro esecuzione, e stiamo progressivamente popolando un Google </a:t>
            </a:r>
            <a:r>
              <a:rPr lang="it-IT" dirty="0" err="1"/>
              <a:t>Calendar</a:t>
            </a:r>
            <a:r>
              <a:rPr lang="it-IT" dirty="0"/>
              <a:t> interno delle nostre attività.</a:t>
            </a:r>
          </a:p>
          <a:p>
            <a:r>
              <a:rPr lang="it-IT" dirty="0"/>
              <a:t>In questo ci è stato di «aiuto» il PQA che per il Piano Triennale ha richiesto anche un </a:t>
            </a:r>
            <a:r>
              <a:rPr lang="it-IT" b="1" dirty="0" err="1">
                <a:solidFill>
                  <a:schemeClr val="accent1"/>
                </a:solidFill>
              </a:rPr>
              <a:t>Gantt</a:t>
            </a:r>
            <a:r>
              <a:rPr lang="it-IT" b="1" dirty="0">
                <a:solidFill>
                  <a:schemeClr val="accent1"/>
                </a:solidFill>
              </a:rPr>
              <a:t> Chart </a:t>
            </a:r>
            <a:r>
              <a:rPr lang="it-IT" dirty="0"/>
              <a:t>degli obbiettivi e delle azioni previste.</a:t>
            </a:r>
          </a:p>
          <a:p>
            <a:pPr lvl="1">
              <a:buFont typeface="Wingdings" pitchFamily="2" charset="2"/>
              <a:buChar char="Ø"/>
            </a:pPr>
            <a:r>
              <a:rPr lang="it-IT" dirty="0"/>
              <a:t>Mediante un programma di </a:t>
            </a:r>
            <a:r>
              <a:rPr lang="it-IT" i="1" dirty="0"/>
              <a:t>Project Management </a:t>
            </a:r>
            <a:r>
              <a:rPr lang="it-IT" dirty="0"/>
              <a:t>(</a:t>
            </a:r>
            <a:r>
              <a:rPr lang="it-IT" b="1" dirty="0"/>
              <a:t>Merlin</a:t>
            </a:r>
            <a:r>
              <a:rPr lang="it-IT" dirty="0"/>
              <a:t>, per Mac) abbiamo messo a punto una </a:t>
            </a:r>
            <a:r>
              <a:rPr lang="it-IT" i="1" dirty="0"/>
              <a:t>schedule</a:t>
            </a:r>
            <a:r>
              <a:rPr lang="it-IT" dirty="0"/>
              <a:t> di azioni e obbiettivi (le </a:t>
            </a:r>
            <a:r>
              <a:rPr lang="it-IT" i="1" dirty="0" err="1"/>
              <a:t>milestones</a:t>
            </a:r>
            <a:r>
              <a:rPr lang="it-IT" dirty="0"/>
              <a:t>, nel gergo del </a:t>
            </a:r>
            <a:r>
              <a:rPr lang="it-IT" i="1" dirty="0" err="1"/>
              <a:t>project</a:t>
            </a:r>
            <a:r>
              <a:rPr lang="it-IT" i="1" dirty="0"/>
              <a:t> management</a:t>
            </a:r>
            <a:r>
              <a:rPr lang="it-IT" dirty="0"/>
              <a:t>) che abbiamo incluso nel Piano Triennale e che costituisce, insieme alla lista, la nostra guida al lavoro quotidiano in termini di priorità da dare a un obbiettivo - e azioni correlate - piuttosto che a un altro.</a:t>
            </a:r>
          </a:p>
          <a:p>
            <a:endParaRPr lang="it-IT" sz="2400" dirty="0"/>
          </a:p>
        </p:txBody>
      </p:sp>
      <p:sp>
        <p:nvSpPr>
          <p:cNvPr id="4" name="Date Placeholder 3">
            <a:extLst>
              <a:ext uri="{FF2B5EF4-FFF2-40B4-BE49-F238E27FC236}">
                <a16:creationId xmlns:a16="http://schemas.microsoft.com/office/drawing/2014/main" id="{B816D7CD-4C39-1946-B180-4ECE0B7FFC52}"/>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7C563C64-6E7F-2E48-AB7F-7A22E2E030F5}"/>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012A1A0A-86DC-7F44-9069-072C364528B0}"/>
              </a:ext>
            </a:extLst>
          </p:cNvPr>
          <p:cNvSpPr>
            <a:spLocks noGrp="1"/>
          </p:cNvSpPr>
          <p:nvPr>
            <p:ph type="sldNum" sz="quarter" idx="12"/>
          </p:nvPr>
        </p:nvSpPr>
        <p:spPr/>
        <p:txBody>
          <a:bodyPr/>
          <a:lstStyle/>
          <a:p>
            <a:fld id="{6D22F896-40B5-4ADD-8801-0D06FADFA095}" type="slidenum">
              <a:rPr lang="en-US" smtClean="0"/>
              <a:t>46</a:t>
            </a:fld>
            <a:endParaRPr lang="en-US"/>
          </a:p>
        </p:txBody>
      </p:sp>
    </p:spTree>
    <p:extLst>
      <p:ext uri="{BB962C8B-B14F-4D97-AF65-F5344CB8AC3E}">
        <p14:creationId xmlns:p14="http://schemas.microsoft.com/office/powerpoint/2010/main" val="30197707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039A-F92E-D248-8873-D9582B5F188F}"/>
              </a:ext>
            </a:extLst>
          </p:cNvPr>
          <p:cNvSpPr>
            <a:spLocks noGrp="1"/>
          </p:cNvSpPr>
          <p:nvPr>
            <p:ph type="title"/>
          </p:nvPr>
        </p:nvSpPr>
        <p:spPr/>
        <p:txBody>
          <a:bodyPr>
            <a:normAutofit/>
          </a:bodyPr>
          <a:lstStyle/>
          <a:p>
            <a:r>
              <a:rPr lang="it-IT" dirty="0"/>
              <a:t>Modus operandi della </a:t>
            </a:r>
            <a:r>
              <a:rPr lang="it-IT" dirty="0" err="1"/>
              <a:t>cqd</a:t>
            </a:r>
            <a:r>
              <a:rPr lang="it-IT" dirty="0"/>
              <a:t>: GANTT chart di obbiettivi e azioni [1/2]</a:t>
            </a:r>
          </a:p>
        </p:txBody>
      </p:sp>
      <p:sp>
        <p:nvSpPr>
          <p:cNvPr id="4" name="Date Placeholder 3">
            <a:extLst>
              <a:ext uri="{FF2B5EF4-FFF2-40B4-BE49-F238E27FC236}">
                <a16:creationId xmlns:a16="http://schemas.microsoft.com/office/drawing/2014/main" id="{B816D7CD-4C39-1946-B180-4ECE0B7FFC52}"/>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7C563C64-6E7F-2E48-AB7F-7A22E2E030F5}"/>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012A1A0A-86DC-7F44-9069-072C364528B0}"/>
              </a:ext>
            </a:extLst>
          </p:cNvPr>
          <p:cNvSpPr>
            <a:spLocks noGrp="1"/>
          </p:cNvSpPr>
          <p:nvPr>
            <p:ph type="sldNum" sz="quarter" idx="12"/>
          </p:nvPr>
        </p:nvSpPr>
        <p:spPr/>
        <p:txBody>
          <a:bodyPr/>
          <a:lstStyle/>
          <a:p>
            <a:fld id="{6D22F896-40B5-4ADD-8801-0D06FADFA095}" type="slidenum">
              <a:rPr lang="en-US" smtClean="0"/>
              <a:t>47</a:t>
            </a:fld>
            <a:endParaRPr lang="en-US"/>
          </a:p>
        </p:txBody>
      </p:sp>
      <p:sp>
        <p:nvSpPr>
          <p:cNvPr id="8" name="Content Placeholder 7">
            <a:extLst>
              <a:ext uri="{FF2B5EF4-FFF2-40B4-BE49-F238E27FC236}">
                <a16:creationId xmlns:a16="http://schemas.microsoft.com/office/drawing/2014/main" id="{314B4331-6CD0-6D42-8632-8503144AAC75}"/>
              </a:ext>
            </a:extLst>
          </p:cNvPr>
          <p:cNvSpPr>
            <a:spLocks noGrp="1"/>
          </p:cNvSpPr>
          <p:nvPr>
            <p:ph idx="1"/>
          </p:nvPr>
        </p:nvSpPr>
        <p:spPr/>
        <p:txBody>
          <a:bodyPr>
            <a:normAutofit lnSpcReduction="10000"/>
          </a:bodyPr>
          <a:lstStyle/>
          <a:p>
            <a:r>
              <a:rPr lang="it-IT" dirty="0"/>
              <a:t>La tempistica prevista nel triennio 2019-2021 per le azioni migliorative del filone 2 </a:t>
            </a:r>
            <a:r>
              <a:rPr lang="it-IT" dirty="0">
                <a:solidFill>
                  <a:schemeClr val="accent1"/>
                </a:solidFill>
              </a:rPr>
              <a:t>[Azioni puntuali]</a:t>
            </a:r>
            <a:r>
              <a:rPr lang="it-IT" dirty="0"/>
              <a:t> è illustrata nel </a:t>
            </a:r>
            <a:r>
              <a:rPr lang="it-IT" i="1" dirty="0" err="1"/>
              <a:t>Gantt</a:t>
            </a:r>
            <a:r>
              <a:rPr lang="it-IT" i="1" dirty="0"/>
              <a:t> chart</a:t>
            </a:r>
            <a:r>
              <a:rPr lang="it-IT" dirty="0"/>
              <a:t> seguente, ove le voci in blu denotano gli obbiettivi misurabili (</a:t>
            </a:r>
            <a:r>
              <a:rPr lang="it-IT" i="1" dirty="0" err="1"/>
              <a:t>milestones</a:t>
            </a:r>
            <a:r>
              <a:rPr lang="it-IT" dirty="0"/>
              <a:t>) che la CQD si prefigge di raggiungere; si noti che per molti obbiettivi non si pianifica un raggiungimento del 100% in quanto in mancanza di metodi coercitivi, anche se si lavorerà per raggiungerlo, non si può garantire l’ottemperanza da parte di tutti i colleghi agli inviti o stimoli della CQD.­</a:t>
            </a:r>
          </a:p>
          <a:p>
            <a:r>
              <a:rPr lang="it-IT" dirty="0"/>
              <a:t>Delle azioni del filone 1 </a:t>
            </a:r>
            <a:r>
              <a:rPr lang="it-IT" dirty="0">
                <a:solidFill>
                  <a:schemeClr val="accent1"/>
                </a:solidFill>
              </a:rPr>
              <a:t>[Azioni di routine da eseguire con ciclica </a:t>
            </a:r>
            <a:r>
              <a:rPr lang="it-IT" dirty="0" err="1">
                <a:solidFill>
                  <a:schemeClr val="accent1"/>
                </a:solidFill>
              </a:rPr>
              <a:t>periodicita</a:t>
            </a:r>
            <a:r>
              <a:rPr lang="it-IT" dirty="0">
                <a:solidFill>
                  <a:schemeClr val="accent1"/>
                </a:solidFill>
              </a:rPr>
              <a:t>̀]</a:t>
            </a:r>
            <a:r>
              <a:rPr lang="it-IT" dirty="0"/>
              <a:t> non ha senso, ovviamente, redigere </a:t>
            </a:r>
            <a:r>
              <a:rPr lang="it-IT" i="1" dirty="0" err="1"/>
              <a:t>Gantt</a:t>
            </a:r>
            <a:r>
              <a:rPr lang="it-IT" i="1" dirty="0"/>
              <a:t> chart</a:t>
            </a:r>
            <a:r>
              <a:rPr lang="it-IT" dirty="0"/>
              <a:t>, dato che le relative scadenze sono imposte dall’ esterno.</a:t>
            </a:r>
          </a:p>
          <a:p>
            <a:endParaRPr lang="it-IT" dirty="0"/>
          </a:p>
        </p:txBody>
      </p:sp>
    </p:spTree>
    <p:extLst>
      <p:ext uri="{BB962C8B-B14F-4D97-AF65-F5344CB8AC3E}">
        <p14:creationId xmlns:p14="http://schemas.microsoft.com/office/powerpoint/2010/main" val="26950329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039A-F92E-D248-8873-D9582B5F188F}"/>
              </a:ext>
            </a:extLst>
          </p:cNvPr>
          <p:cNvSpPr>
            <a:spLocks noGrp="1"/>
          </p:cNvSpPr>
          <p:nvPr>
            <p:ph type="title"/>
          </p:nvPr>
        </p:nvSpPr>
        <p:spPr/>
        <p:txBody>
          <a:bodyPr>
            <a:normAutofit/>
          </a:bodyPr>
          <a:lstStyle/>
          <a:p>
            <a:r>
              <a:rPr lang="it-IT" dirty="0"/>
              <a:t>Modus operandi della </a:t>
            </a:r>
            <a:r>
              <a:rPr lang="it-IT" dirty="0" err="1"/>
              <a:t>cqd</a:t>
            </a:r>
            <a:r>
              <a:rPr lang="it-IT" dirty="0"/>
              <a:t>: GANTT chart di </a:t>
            </a:r>
            <a:r>
              <a:rPr lang="it-IT" dirty="0" err="1"/>
              <a:t>obBiettivi</a:t>
            </a:r>
            <a:r>
              <a:rPr lang="it-IT" dirty="0"/>
              <a:t> e azioni [2/2]</a:t>
            </a:r>
          </a:p>
        </p:txBody>
      </p:sp>
      <p:sp>
        <p:nvSpPr>
          <p:cNvPr id="4" name="Date Placeholder 3">
            <a:extLst>
              <a:ext uri="{FF2B5EF4-FFF2-40B4-BE49-F238E27FC236}">
                <a16:creationId xmlns:a16="http://schemas.microsoft.com/office/drawing/2014/main" id="{B816D7CD-4C39-1946-B180-4ECE0B7FFC52}"/>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7C563C64-6E7F-2E48-AB7F-7A22E2E030F5}"/>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012A1A0A-86DC-7F44-9069-072C364528B0}"/>
              </a:ext>
            </a:extLst>
          </p:cNvPr>
          <p:cNvSpPr>
            <a:spLocks noGrp="1"/>
          </p:cNvSpPr>
          <p:nvPr>
            <p:ph type="sldNum" sz="quarter" idx="12"/>
          </p:nvPr>
        </p:nvSpPr>
        <p:spPr/>
        <p:txBody>
          <a:bodyPr/>
          <a:lstStyle/>
          <a:p>
            <a:fld id="{6D22F896-40B5-4ADD-8801-0D06FADFA095}" type="slidenum">
              <a:rPr lang="en-US" smtClean="0"/>
              <a:t>48</a:t>
            </a:fld>
            <a:endParaRPr lang="en-US"/>
          </a:p>
        </p:txBody>
      </p:sp>
      <p:sp>
        <p:nvSpPr>
          <p:cNvPr id="7" name="Content Placeholder 6">
            <a:extLst>
              <a:ext uri="{FF2B5EF4-FFF2-40B4-BE49-F238E27FC236}">
                <a16:creationId xmlns:a16="http://schemas.microsoft.com/office/drawing/2014/main" id="{170B9357-716F-494E-B09D-2EB4DABE1602}"/>
              </a:ext>
            </a:extLst>
          </p:cNvPr>
          <p:cNvSpPr>
            <a:spLocks noGrp="1"/>
          </p:cNvSpPr>
          <p:nvPr>
            <p:ph idx="1"/>
          </p:nvPr>
        </p:nvSpPr>
        <p:spPr>
          <a:xfrm>
            <a:off x="1451579" y="2530305"/>
            <a:ext cx="3288862" cy="2917215"/>
          </a:xfrm>
          <a:ln/>
        </p:spPr>
        <p:style>
          <a:lnRef idx="1">
            <a:schemeClr val="accent1"/>
          </a:lnRef>
          <a:fillRef idx="2">
            <a:schemeClr val="accent1"/>
          </a:fillRef>
          <a:effectRef idx="1">
            <a:schemeClr val="accent1"/>
          </a:effectRef>
          <a:fontRef idx="minor">
            <a:schemeClr val="dk1"/>
          </a:fontRef>
        </p:style>
        <p:txBody>
          <a:bodyPr>
            <a:normAutofit/>
          </a:bodyPr>
          <a:lstStyle/>
          <a:p>
            <a:pPr marL="0" indent="0" algn="ctr">
              <a:buNone/>
            </a:pPr>
            <a:r>
              <a:rPr lang="it-IT" sz="3200" dirty="0">
                <a:solidFill>
                  <a:schemeClr val="accent1"/>
                </a:solidFill>
              </a:rPr>
              <a:t>Vai al Merlin </a:t>
            </a:r>
            <a:r>
              <a:rPr lang="it-IT" sz="3200" dirty="0" err="1">
                <a:solidFill>
                  <a:schemeClr val="accent1"/>
                </a:solidFill>
              </a:rPr>
              <a:t>project</a:t>
            </a:r>
            <a:r>
              <a:rPr lang="it-IT" sz="3200" dirty="0">
                <a:solidFill>
                  <a:schemeClr val="accent1"/>
                </a:solidFill>
              </a:rPr>
              <a:t>:</a:t>
            </a:r>
          </a:p>
        </p:txBody>
      </p:sp>
      <p:pic>
        <p:nvPicPr>
          <p:cNvPr id="9" name="Picture 8">
            <a:extLst>
              <a:ext uri="{FF2B5EF4-FFF2-40B4-BE49-F238E27FC236}">
                <a16:creationId xmlns:a16="http://schemas.microsoft.com/office/drawing/2014/main" id="{A80A5815-A1D7-0543-8284-40FE19B03B68}"/>
              </a:ext>
            </a:extLst>
          </p:cNvPr>
          <p:cNvPicPr/>
          <p:nvPr/>
        </p:nvPicPr>
        <p:blipFill rotWithShape="1">
          <a:blip r:embed="rId2">
            <a:extLst>
              <a:ext uri="{28A0092B-C50C-407E-A947-70E740481C1C}">
                <a14:useLocalDpi xmlns:a14="http://schemas.microsoft.com/office/drawing/2010/main" val="0"/>
              </a:ext>
            </a:extLst>
          </a:blip>
          <a:srcRect l="7476" t="14069" r="29922" b="13981"/>
          <a:stretch/>
        </p:blipFill>
        <p:spPr bwMode="auto">
          <a:xfrm>
            <a:off x="5022352" y="1853754"/>
            <a:ext cx="6118889" cy="4270319"/>
          </a:xfrm>
          <a:prstGeom prst="rect">
            <a:avLst/>
          </a:prstGeom>
          <a:ln>
            <a:noFill/>
          </a:ln>
          <a:extLst>
            <a:ext uri="{53640926-AAD7-44D8-BBD7-CCE9431645EC}">
              <a14:shadowObscured xmlns:a14="http://schemas.microsoft.com/office/drawing/2010/main"/>
            </a:ext>
          </a:extLst>
        </p:spPr>
      </p:pic>
      <p:sp>
        <p:nvSpPr>
          <p:cNvPr id="10" name="Action Button: Information 9">
            <a:hlinkClick r:id="rId3" action="ppaction://hlinkfile" highlightClick="1"/>
            <a:extLst>
              <a:ext uri="{FF2B5EF4-FFF2-40B4-BE49-F238E27FC236}">
                <a16:creationId xmlns:a16="http://schemas.microsoft.com/office/drawing/2014/main" id="{3DFD3030-522D-944D-91AC-F563F329B251}"/>
              </a:ext>
            </a:extLst>
          </p:cNvPr>
          <p:cNvSpPr/>
          <p:nvPr/>
        </p:nvSpPr>
        <p:spPr>
          <a:xfrm>
            <a:off x="2392162" y="3988912"/>
            <a:ext cx="1407695" cy="1239252"/>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Action Button: Return 10">
            <a:hlinkClick r:id="rId4" action="ppaction://hlinksldjump" highlightClick="1"/>
            <a:extLst>
              <a:ext uri="{FF2B5EF4-FFF2-40B4-BE49-F238E27FC236}">
                <a16:creationId xmlns:a16="http://schemas.microsoft.com/office/drawing/2014/main" id="{139AF331-2CF7-7F47-B743-3EC8522F7697}"/>
              </a:ext>
            </a:extLst>
          </p:cNvPr>
          <p:cNvSpPr/>
          <p:nvPr/>
        </p:nvSpPr>
        <p:spPr>
          <a:xfrm>
            <a:off x="11141241" y="6238816"/>
            <a:ext cx="385011" cy="48683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Action Button: Return 11">
            <a:hlinkClick r:id="rId5" action="ppaction://hlinksldjump" highlightClick="1"/>
            <a:extLst>
              <a:ext uri="{FF2B5EF4-FFF2-40B4-BE49-F238E27FC236}">
                <a16:creationId xmlns:a16="http://schemas.microsoft.com/office/drawing/2014/main" id="{3CBB6132-B48E-444E-971F-0B62F932AB5D}"/>
              </a:ext>
            </a:extLst>
          </p:cNvPr>
          <p:cNvSpPr/>
          <p:nvPr/>
        </p:nvSpPr>
        <p:spPr>
          <a:xfrm>
            <a:off x="11630525" y="6238816"/>
            <a:ext cx="385011" cy="486836"/>
          </a:xfrm>
          <a:prstGeom prst="actionButtonRetur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633343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039A-F92E-D248-8873-D9582B5F188F}"/>
              </a:ext>
            </a:extLst>
          </p:cNvPr>
          <p:cNvSpPr>
            <a:spLocks noGrp="1"/>
          </p:cNvSpPr>
          <p:nvPr>
            <p:ph type="title"/>
          </p:nvPr>
        </p:nvSpPr>
        <p:spPr/>
        <p:txBody>
          <a:bodyPr>
            <a:normAutofit/>
          </a:bodyPr>
          <a:lstStyle/>
          <a:p>
            <a:r>
              <a:rPr lang="it-IT" dirty="0"/>
              <a:t>Modus operandi della </a:t>
            </a:r>
            <a:r>
              <a:rPr lang="it-IT" dirty="0" err="1"/>
              <a:t>cqd</a:t>
            </a:r>
            <a:r>
              <a:rPr lang="it-IT" dirty="0"/>
              <a:t>: una «buona </a:t>
            </a:r>
            <a:r>
              <a:rPr lang="it-IT" dirty="0" err="1"/>
              <a:t>prassI</a:t>
            </a:r>
            <a:r>
              <a:rPr lang="it-IT" dirty="0"/>
              <a:t>» in ateneo</a:t>
            </a:r>
          </a:p>
        </p:txBody>
      </p:sp>
      <p:sp>
        <p:nvSpPr>
          <p:cNvPr id="4" name="Date Placeholder 3">
            <a:extLst>
              <a:ext uri="{FF2B5EF4-FFF2-40B4-BE49-F238E27FC236}">
                <a16:creationId xmlns:a16="http://schemas.microsoft.com/office/drawing/2014/main" id="{B816D7CD-4C39-1946-B180-4ECE0B7FFC52}"/>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7C563C64-6E7F-2E48-AB7F-7A22E2E030F5}"/>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012A1A0A-86DC-7F44-9069-072C364528B0}"/>
              </a:ext>
            </a:extLst>
          </p:cNvPr>
          <p:cNvSpPr>
            <a:spLocks noGrp="1"/>
          </p:cNvSpPr>
          <p:nvPr>
            <p:ph type="sldNum" sz="quarter" idx="12"/>
          </p:nvPr>
        </p:nvSpPr>
        <p:spPr/>
        <p:txBody>
          <a:bodyPr/>
          <a:lstStyle/>
          <a:p>
            <a:fld id="{6D22F896-40B5-4ADD-8801-0D06FADFA095}" type="slidenum">
              <a:rPr lang="en-US" smtClean="0"/>
              <a:t>49</a:t>
            </a:fld>
            <a:endParaRPr lang="en-US"/>
          </a:p>
        </p:txBody>
      </p:sp>
      <p:sp>
        <p:nvSpPr>
          <p:cNvPr id="8" name="Content Placeholder 7">
            <a:extLst>
              <a:ext uri="{FF2B5EF4-FFF2-40B4-BE49-F238E27FC236}">
                <a16:creationId xmlns:a16="http://schemas.microsoft.com/office/drawing/2014/main" id="{314B4331-6CD0-6D42-8632-8503144AAC75}"/>
              </a:ext>
            </a:extLst>
          </p:cNvPr>
          <p:cNvSpPr>
            <a:spLocks noGrp="1"/>
          </p:cNvSpPr>
          <p:nvPr>
            <p:ph idx="1"/>
          </p:nvPr>
        </p:nvSpPr>
        <p:spPr/>
        <p:txBody>
          <a:bodyPr/>
          <a:lstStyle/>
          <a:p>
            <a:r>
              <a:rPr lang="it-IT" dirty="0"/>
              <a:t>Durante la sua visita al DFA del 14 maggio 2019, il PQA ha giudicato il </a:t>
            </a:r>
            <a:r>
              <a:rPr lang="it-IT" b="1" i="1" dirty="0"/>
              <a:t>Modus Operandi </a:t>
            </a:r>
            <a:r>
              <a:rPr lang="it-IT" dirty="0"/>
              <a:t>della CDQ appena illustrato, e dettagliato nella bozza di Piano Triennale Dipartimentale 2019-2021 allora in gestazione, come un caso di </a:t>
            </a:r>
            <a:r>
              <a:rPr lang="it-IT" b="1" dirty="0">
                <a:solidFill>
                  <a:schemeClr val="accent1"/>
                </a:solidFill>
              </a:rPr>
              <a:t>«Buona Prassi» </a:t>
            </a:r>
            <a:r>
              <a:rPr lang="it-IT" dirty="0"/>
              <a:t>meritevole di essere </a:t>
            </a:r>
            <a:r>
              <a:rPr lang="it-IT" dirty="0">
                <a:solidFill>
                  <a:schemeClr val="accent1"/>
                </a:solidFill>
              </a:rPr>
              <a:t>pubblicata su una sezione dedicata del sito del PQA, a servire da modello per altri Dipartimenti</a:t>
            </a:r>
            <a:r>
              <a:rPr lang="it-IT" dirty="0"/>
              <a:t>.</a:t>
            </a:r>
          </a:p>
          <a:p>
            <a:r>
              <a:rPr lang="it-IT" dirty="0"/>
              <a:t>Dal capitolo relativo alla Qualità del Piano Triennale Dipartimentale 2019-2021 e da questa presentazione, dovrò derivare un documento </a:t>
            </a:r>
            <a:r>
              <a:rPr lang="it-IT" dirty="0" err="1"/>
              <a:t>autoconsistente</a:t>
            </a:r>
            <a:r>
              <a:rPr lang="it-IT" dirty="0"/>
              <a:t> che invierò al PQA per la pubblicazione sul loro sito.</a:t>
            </a:r>
          </a:p>
          <a:p>
            <a:endParaRPr lang="it-IT" dirty="0"/>
          </a:p>
        </p:txBody>
      </p:sp>
    </p:spTree>
    <p:extLst>
      <p:ext uri="{BB962C8B-B14F-4D97-AF65-F5344CB8AC3E}">
        <p14:creationId xmlns:p14="http://schemas.microsoft.com/office/powerpoint/2010/main" val="2305177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039A-F92E-D248-8873-D9582B5F188F}"/>
              </a:ext>
            </a:extLst>
          </p:cNvPr>
          <p:cNvSpPr>
            <a:spLocks noGrp="1"/>
          </p:cNvSpPr>
          <p:nvPr>
            <p:ph type="title"/>
          </p:nvPr>
        </p:nvSpPr>
        <p:spPr/>
        <p:txBody>
          <a:bodyPr>
            <a:normAutofit fontScale="90000"/>
          </a:bodyPr>
          <a:lstStyle/>
          <a:p>
            <a:r>
              <a:rPr lang="it-IT" dirty="0"/>
              <a:t>Quadro normativo: nascono i concetti di programmazione e DI successiva valutazione ...</a:t>
            </a:r>
          </a:p>
        </p:txBody>
      </p:sp>
      <p:sp>
        <p:nvSpPr>
          <p:cNvPr id="3" name="Content Placeholder 2">
            <a:extLst>
              <a:ext uri="{FF2B5EF4-FFF2-40B4-BE49-F238E27FC236}">
                <a16:creationId xmlns:a16="http://schemas.microsoft.com/office/drawing/2014/main" id="{E6D17264-96FC-EE46-8E8E-3E8A6E060778}"/>
              </a:ext>
            </a:extLst>
          </p:cNvPr>
          <p:cNvSpPr>
            <a:spLocks noGrp="1"/>
          </p:cNvSpPr>
          <p:nvPr>
            <p:ph idx="1"/>
          </p:nvPr>
        </p:nvSpPr>
        <p:spPr/>
        <p:txBody>
          <a:bodyPr>
            <a:normAutofit fontScale="77500" lnSpcReduction="20000"/>
          </a:bodyPr>
          <a:lstStyle/>
          <a:p>
            <a:r>
              <a:rPr lang="it-IT" dirty="0"/>
              <a:t>Art. 1-ter del </a:t>
            </a:r>
            <a:r>
              <a:rPr lang="it-IT" b="1" dirty="0"/>
              <a:t>decreto-legge 31 gennaio 2005, n. 7</a:t>
            </a:r>
            <a:r>
              <a:rPr lang="it-IT" dirty="0"/>
              <a:t>, convertito, con modificazioni, dalla </a:t>
            </a:r>
            <a:r>
              <a:rPr lang="it-IT" b="1" dirty="0"/>
              <a:t>legge 31 marzo 2005, n. 43</a:t>
            </a:r>
            <a:r>
              <a:rPr lang="it-IT" dirty="0"/>
              <a:t>, e in particolare: </a:t>
            </a:r>
            <a:endParaRPr lang="it-IT" sz="2800" dirty="0"/>
          </a:p>
          <a:p>
            <a:pPr lvl="1"/>
            <a:r>
              <a:rPr lang="it-IT" dirty="0"/>
              <a:t>il comma 1 prevede che </a:t>
            </a:r>
            <a:r>
              <a:rPr lang="it-IT" dirty="0">
                <a:solidFill>
                  <a:schemeClr val="accent1"/>
                </a:solidFill>
              </a:rPr>
              <a:t>"le </a:t>
            </a:r>
            <a:r>
              <a:rPr lang="it-IT" dirty="0" err="1">
                <a:solidFill>
                  <a:schemeClr val="accent1"/>
                </a:solidFill>
              </a:rPr>
              <a:t>Universita</a:t>
            </a:r>
            <a:r>
              <a:rPr lang="it-IT" dirty="0">
                <a:solidFill>
                  <a:schemeClr val="accent1"/>
                </a:solidFill>
              </a:rPr>
              <a:t>̀ (...) adottano programmi triennali coerenti con le linee generali d'indirizzo definite con decreto del Ministro</a:t>
            </a:r>
            <a:r>
              <a:rPr lang="it-IT" dirty="0"/>
              <a:t> dell'istruzione, dell'</a:t>
            </a:r>
            <a:r>
              <a:rPr lang="it-IT" dirty="0" err="1"/>
              <a:t>universita</a:t>
            </a:r>
            <a:r>
              <a:rPr lang="it-IT" dirty="0"/>
              <a:t>̀ e della ricerca, sentiti la Conferenza dei rettori delle </a:t>
            </a:r>
            <a:r>
              <a:rPr lang="it-IT" dirty="0" err="1"/>
              <a:t>universita</a:t>
            </a:r>
            <a:r>
              <a:rPr lang="it-IT" dirty="0"/>
              <a:t>̀ italiane, il Consiglio universitario nazionale e il Consiglio nazionale degli studenti universitari (...)"; </a:t>
            </a:r>
            <a:endParaRPr lang="it-IT" sz="2600" dirty="0"/>
          </a:p>
          <a:p>
            <a:pPr lvl="1"/>
            <a:r>
              <a:rPr lang="it-IT" dirty="0"/>
              <a:t>il comma 2 prevede che </a:t>
            </a:r>
            <a:r>
              <a:rPr lang="it-IT" dirty="0">
                <a:solidFill>
                  <a:schemeClr val="accent1"/>
                </a:solidFill>
              </a:rPr>
              <a:t>"i programmi delle </a:t>
            </a:r>
            <a:r>
              <a:rPr lang="it-IT" dirty="0" err="1">
                <a:solidFill>
                  <a:schemeClr val="accent1"/>
                </a:solidFill>
              </a:rPr>
              <a:t>universita</a:t>
            </a:r>
            <a:r>
              <a:rPr lang="it-IT" dirty="0">
                <a:solidFill>
                  <a:schemeClr val="accent1"/>
                </a:solidFill>
              </a:rPr>
              <a:t>̀ di cui al comma 1 (...) sono valutati dal Ministero</a:t>
            </a:r>
            <a:r>
              <a:rPr lang="it-IT" dirty="0"/>
              <a:t> dell'istruzione, dell'</a:t>
            </a:r>
            <a:r>
              <a:rPr lang="it-IT" dirty="0" err="1"/>
              <a:t>universita</a:t>
            </a:r>
            <a:r>
              <a:rPr lang="it-IT" dirty="0"/>
              <a:t>̀ e della ricerca </a:t>
            </a:r>
            <a:r>
              <a:rPr lang="it-IT" dirty="0">
                <a:solidFill>
                  <a:schemeClr val="accent1"/>
                </a:solidFill>
              </a:rPr>
              <a:t>e periodicamente monitorati sulla base di parametri e criteri individuati dal Ministro </a:t>
            </a:r>
            <a:r>
              <a:rPr lang="it-IT" dirty="0"/>
              <a:t>dell'istruzione, dell'</a:t>
            </a:r>
            <a:r>
              <a:rPr lang="it-IT" dirty="0" err="1"/>
              <a:t>universita</a:t>
            </a:r>
            <a:r>
              <a:rPr lang="it-IT" dirty="0"/>
              <a:t>̀ e della ricerca, </a:t>
            </a:r>
            <a:r>
              <a:rPr lang="it-IT" dirty="0">
                <a:solidFill>
                  <a:schemeClr val="accent1"/>
                </a:solidFill>
              </a:rPr>
              <a:t>avvalendosi dell’ ANVUR</a:t>
            </a:r>
            <a:r>
              <a:rPr lang="it-IT" dirty="0"/>
              <a:t>, sentita la Conferenza dei rettori delle </a:t>
            </a:r>
            <a:r>
              <a:rPr lang="it-IT" dirty="0" err="1"/>
              <a:t>universita</a:t>
            </a:r>
            <a:r>
              <a:rPr lang="it-IT" dirty="0"/>
              <a:t>̀ italiane (...) Dei programmi delle </a:t>
            </a:r>
            <a:r>
              <a:rPr lang="it-IT" dirty="0" err="1"/>
              <a:t>universita</a:t>
            </a:r>
            <a:r>
              <a:rPr lang="it-IT" dirty="0"/>
              <a:t>̀ si tiene conto nella ripartizione del fondo per il finanziamento ordinario delle </a:t>
            </a:r>
            <a:r>
              <a:rPr lang="it-IT" dirty="0" err="1"/>
              <a:t>universita</a:t>
            </a:r>
            <a:r>
              <a:rPr lang="it-IT" dirty="0"/>
              <a:t>̀"; </a:t>
            </a:r>
            <a:endParaRPr lang="it-IT" sz="2600" dirty="0"/>
          </a:p>
          <a:p>
            <a:r>
              <a:rPr lang="it-IT" b="1" dirty="0"/>
              <a:t>Decreto legislativo 27 ottobre 2009, n. 150</a:t>
            </a:r>
            <a:r>
              <a:rPr lang="it-IT" dirty="0"/>
              <a:t>, che agli artt. 10 e 13 </a:t>
            </a:r>
            <a:r>
              <a:rPr lang="it-IT" dirty="0">
                <a:solidFill>
                  <a:schemeClr val="accent1"/>
                </a:solidFill>
              </a:rPr>
              <a:t>prevede la redazione di un documento programmatico triennale</a:t>
            </a:r>
            <a:r>
              <a:rPr lang="it-IT" dirty="0"/>
              <a:t>, denominato Piano della performance, da adottare in coerenza con i contenuti e il ciclo della programmazione finanziaria e di bilancio </a:t>
            </a:r>
            <a:r>
              <a:rPr lang="it-IT" dirty="0">
                <a:solidFill>
                  <a:schemeClr val="accent1"/>
                </a:solidFill>
              </a:rPr>
              <a:t>e conferisce all'ANVUR le connesse funzioni di valutazione</a:t>
            </a:r>
            <a:r>
              <a:rPr lang="it-IT" dirty="0"/>
              <a:t>; </a:t>
            </a:r>
            <a:endParaRPr lang="it-IT" sz="2800" dirty="0"/>
          </a:p>
        </p:txBody>
      </p:sp>
      <p:sp>
        <p:nvSpPr>
          <p:cNvPr id="4" name="Date Placeholder 3">
            <a:extLst>
              <a:ext uri="{FF2B5EF4-FFF2-40B4-BE49-F238E27FC236}">
                <a16:creationId xmlns:a16="http://schemas.microsoft.com/office/drawing/2014/main" id="{B816D7CD-4C39-1946-B180-4ECE0B7FFC52}"/>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7C563C64-6E7F-2E48-AB7F-7A22E2E030F5}"/>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012A1A0A-86DC-7F44-9069-072C364528B0}"/>
              </a:ext>
            </a:extLst>
          </p:cNvPr>
          <p:cNvSpPr>
            <a:spLocks noGrp="1"/>
          </p:cNvSpPr>
          <p:nvPr>
            <p:ph type="sldNum" sz="quarter" idx="12"/>
          </p:nvPr>
        </p:nvSpPr>
        <p:spPr/>
        <p:txBody>
          <a:bodyPr/>
          <a:lstStyle/>
          <a:p>
            <a:fld id="{6D22F896-40B5-4ADD-8801-0D06FADFA095}" type="slidenum">
              <a:rPr lang="en-US" smtClean="0"/>
              <a:t>5</a:t>
            </a:fld>
            <a:endParaRPr lang="en-US"/>
          </a:p>
        </p:txBody>
      </p:sp>
    </p:spTree>
    <p:extLst>
      <p:ext uri="{BB962C8B-B14F-4D97-AF65-F5344CB8AC3E}">
        <p14:creationId xmlns:p14="http://schemas.microsoft.com/office/powerpoint/2010/main" val="34556213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5CD89-C5B3-8F44-A3DF-46D0282ECB67}"/>
              </a:ext>
            </a:extLst>
          </p:cNvPr>
          <p:cNvSpPr>
            <a:spLocks noGrp="1"/>
          </p:cNvSpPr>
          <p:nvPr>
            <p:ph type="title"/>
          </p:nvPr>
        </p:nvSpPr>
        <p:spPr/>
        <p:txBody>
          <a:bodyPr/>
          <a:lstStyle/>
          <a:p>
            <a:r>
              <a:rPr lang="en-US" dirty="0" err="1"/>
              <a:t>sommario</a:t>
            </a:r>
            <a:endParaRPr lang="en-US"/>
          </a:p>
        </p:txBody>
      </p:sp>
      <p:graphicFrame>
        <p:nvGraphicFramePr>
          <p:cNvPr id="4" name="Content Placeholder 3">
            <a:extLst>
              <a:ext uri="{FF2B5EF4-FFF2-40B4-BE49-F238E27FC236}">
                <a16:creationId xmlns:a16="http://schemas.microsoft.com/office/drawing/2014/main" id="{285F9E6E-7777-9545-A712-C59DEE8D3F12}"/>
              </a:ext>
            </a:extLst>
          </p:cNvPr>
          <p:cNvGraphicFramePr>
            <a:graphicFrameLocks noGrp="1"/>
          </p:cNvGraphicFramePr>
          <p:nvPr>
            <p:ph idx="1"/>
            <p:extLst>
              <p:ext uri="{D42A27DB-BD31-4B8C-83A1-F6EECF244321}">
                <p14:modId xmlns:p14="http://schemas.microsoft.com/office/powerpoint/2010/main" val="2415587719"/>
              </p:ext>
            </p:extLst>
          </p:nvPr>
        </p:nvGraphicFramePr>
        <p:xfrm>
          <a:off x="1451579" y="2015732"/>
          <a:ext cx="9603275" cy="3450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C922A07B-B972-6D4E-95D1-7087B57349BC}"/>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AA66DBC0-5B1E-4848-9251-D46FCA7997BB}"/>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A3EBAECA-E536-E549-BF8B-31402C93E3F9}"/>
              </a:ext>
            </a:extLst>
          </p:cNvPr>
          <p:cNvSpPr>
            <a:spLocks noGrp="1"/>
          </p:cNvSpPr>
          <p:nvPr>
            <p:ph type="sldNum" sz="quarter" idx="12"/>
          </p:nvPr>
        </p:nvSpPr>
        <p:spPr/>
        <p:txBody>
          <a:bodyPr/>
          <a:lstStyle/>
          <a:p>
            <a:fld id="{6D22F896-40B5-4ADD-8801-0D06FADFA095}" type="slidenum">
              <a:rPr lang="en-US" smtClean="0"/>
              <a:t>50</a:t>
            </a:fld>
            <a:endParaRPr lang="en-US"/>
          </a:p>
        </p:txBody>
      </p:sp>
    </p:spTree>
    <p:extLst>
      <p:ext uri="{BB962C8B-B14F-4D97-AF65-F5344CB8AC3E}">
        <p14:creationId xmlns:p14="http://schemas.microsoft.com/office/powerpoint/2010/main" val="22858022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5DB09-11EF-0E4C-91B5-DDC7EB01CA9A}"/>
              </a:ext>
            </a:extLst>
          </p:cNvPr>
          <p:cNvSpPr>
            <a:spLocks noGrp="1"/>
          </p:cNvSpPr>
          <p:nvPr>
            <p:ph type="title"/>
          </p:nvPr>
        </p:nvSpPr>
        <p:spPr/>
        <p:txBody>
          <a:bodyPr/>
          <a:lstStyle/>
          <a:p>
            <a:r>
              <a:rPr lang="it-IT" dirty="0"/>
              <a:t>Che cosa ognuno di noi può fare</a:t>
            </a:r>
          </a:p>
        </p:txBody>
      </p:sp>
      <p:sp>
        <p:nvSpPr>
          <p:cNvPr id="3" name="Content Placeholder 2">
            <a:extLst>
              <a:ext uri="{FF2B5EF4-FFF2-40B4-BE49-F238E27FC236}">
                <a16:creationId xmlns:a16="http://schemas.microsoft.com/office/drawing/2014/main" id="{1909B274-3677-EC46-80A2-C41BC3B4D72C}"/>
              </a:ext>
            </a:extLst>
          </p:cNvPr>
          <p:cNvSpPr>
            <a:spLocks noGrp="1"/>
          </p:cNvSpPr>
          <p:nvPr>
            <p:ph idx="1"/>
          </p:nvPr>
        </p:nvSpPr>
        <p:spPr>
          <a:xfrm>
            <a:off x="1451579" y="1931508"/>
            <a:ext cx="9603275" cy="4312879"/>
          </a:xfrm>
        </p:spPr>
        <p:txBody>
          <a:bodyPr>
            <a:normAutofit fontScale="70000" lnSpcReduction="20000"/>
          </a:bodyPr>
          <a:lstStyle/>
          <a:p>
            <a:r>
              <a:rPr lang="it-IT" dirty="0"/>
              <a:t>Molte «azioni» di miglioramento della «Qualità» riguardano parametri quantitativi della «performance» dei </a:t>
            </a:r>
            <a:r>
              <a:rPr lang="it-IT" dirty="0" err="1"/>
              <a:t>CdS</a:t>
            </a:r>
            <a:r>
              <a:rPr lang="it-IT" dirty="0"/>
              <a:t>: i </a:t>
            </a:r>
            <a:r>
              <a:rPr lang="it-IT" dirty="0" err="1"/>
              <a:t>CdS</a:t>
            </a:r>
            <a:r>
              <a:rPr lang="it-IT" dirty="0"/>
              <a:t> ne sono già pienamente consapevoli. I GGAQ stanno lavorando. La CQD </a:t>
            </a:r>
            <a:r>
              <a:rPr lang="it-IT" dirty="0" err="1"/>
              <a:t>stimol</a:t>
            </a:r>
            <a:r>
              <a:rPr lang="it-IT" dirty="0"/>
              <a:t>(</a:t>
            </a:r>
            <a:r>
              <a:rPr lang="it-IT" dirty="0" err="1"/>
              <a:t>erà</a:t>
            </a:r>
            <a:r>
              <a:rPr lang="it-IT" dirty="0"/>
              <a:t>) e </a:t>
            </a:r>
            <a:r>
              <a:rPr lang="it-IT" dirty="0" err="1"/>
              <a:t>vigil</a:t>
            </a:r>
            <a:r>
              <a:rPr lang="it-IT" dirty="0"/>
              <a:t>(</a:t>
            </a:r>
            <a:r>
              <a:rPr lang="it-IT" dirty="0" err="1"/>
              <a:t>erà</a:t>
            </a:r>
            <a:r>
              <a:rPr lang="it-IT" dirty="0"/>
              <a:t>). Non ci si può attendere, tuttavia, risultati immediati.</a:t>
            </a:r>
          </a:p>
          <a:p>
            <a:r>
              <a:rPr lang="it-IT" dirty="0"/>
              <a:t>Alcuni parametri oggetto di valutazione riguardano la ricerca: siamo eccellenti in molti sensi (internazionalità, gestione fondi, pluralità tematica della ricerca, supporto alla stessa, ...) ma abbiamo parametri «bassi» riguardo alla ridotta partecipazione all’ ultima VQR e al numero relativamente elevato di ricercatori non (o poco) operativi: la Commissione Ricerca, la cui esistenza costituisce in sé un’altra </a:t>
            </a:r>
            <a:r>
              <a:rPr lang="it-IT" b="1" dirty="0">
                <a:solidFill>
                  <a:schemeClr val="accent1"/>
                </a:solidFill>
              </a:rPr>
              <a:t>buona prassi</a:t>
            </a:r>
            <a:r>
              <a:rPr lang="it-IT" dirty="0"/>
              <a:t>, sta già lavorando.</a:t>
            </a:r>
          </a:p>
          <a:p>
            <a:r>
              <a:rPr lang="it-IT" dirty="0"/>
              <a:t>Molti </a:t>
            </a:r>
            <a:r>
              <a:rPr lang="it-IT" i="1" dirty="0" err="1"/>
              <a:t>action</a:t>
            </a:r>
            <a:r>
              <a:rPr lang="it-IT" i="1" dirty="0"/>
              <a:t> </a:t>
            </a:r>
            <a:r>
              <a:rPr lang="it-IT" i="1" dirty="0" err="1"/>
              <a:t>items</a:t>
            </a:r>
            <a:r>
              <a:rPr lang="it-IT" i="1" dirty="0"/>
              <a:t> </a:t>
            </a:r>
            <a:r>
              <a:rPr lang="it-IT" dirty="0"/>
              <a:t>della CQD sono tali da dovere essere perseguiti da suoi membri direttamente in contatto con uno o pochi «interlocutori» (il Direttore, l’ ufficio tecnico, un/a amministrativo/a, qualche docente)</a:t>
            </a:r>
          </a:p>
          <a:p>
            <a:pPr lvl="1"/>
            <a:r>
              <a:rPr lang="it-IT" sz="2000" dirty="0"/>
              <a:t>Tra questi attualmente ha grande rilievo il sito web nel suo complesso, e in particolare G. </a:t>
            </a:r>
            <a:r>
              <a:rPr lang="it-IT" sz="2000" dirty="0" err="1"/>
              <a:t>Angilella</a:t>
            </a:r>
            <a:r>
              <a:rPr lang="it-IT" sz="2000" dirty="0"/>
              <a:t> se ne sta occupando. Infatti, un aspetto che - sappiamo direttamente dagli «addetti ai lavori» - le CEV usualmente prendono in grande considerazione sono le informazioni che trovano sul sito web.</a:t>
            </a:r>
          </a:p>
          <a:p>
            <a:pPr lvl="2"/>
            <a:r>
              <a:rPr lang="it-IT" sz="2000" dirty="0"/>
              <a:t>Alcune aspetti del sito web, che dànno luogo a altrettante specifiche azioni della CQD, tuttavia, </a:t>
            </a:r>
            <a:r>
              <a:rPr lang="it-IT" sz="2000" b="1" dirty="0">
                <a:solidFill>
                  <a:schemeClr val="accent1"/>
                </a:solidFill>
              </a:rPr>
              <a:t>richiedono la collaborazione di - in linea di principio - tutti i docenti !</a:t>
            </a:r>
          </a:p>
          <a:p>
            <a:pPr lvl="3">
              <a:buFont typeface="Wingdings" pitchFamily="2" charset="2"/>
              <a:buChar char="Ø"/>
            </a:pPr>
            <a:r>
              <a:rPr lang="it-IT" sz="2000" b="1" dirty="0"/>
              <a:t>Pagine web docenti</a:t>
            </a:r>
          </a:p>
          <a:p>
            <a:pPr lvl="3">
              <a:buFont typeface="Wingdings" pitchFamily="2" charset="2"/>
              <a:buChar char="Ø"/>
            </a:pPr>
            <a:r>
              <a:rPr lang="it-IT" sz="2000" b="1" dirty="0" err="1"/>
              <a:t>Syllabus</a:t>
            </a:r>
            <a:endParaRPr lang="it-IT" sz="2000" b="1" dirty="0"/>
          </a:p>
          <a:p>
            <a:endParaRPr lang="it-IT" dirty="0"/>
          </a:p>
          <a:p>
            <a:endParaRPr lang="it-IT" dirty="0"/>
          </a:p>
        </p:txBody>
      </p:sp>
      <p:sp>
        <p:nvSpPr>
          <p:cNvPr id="4" name="Date Placeholder 3">
            <a:extLst>
              <a:ext uri="{FF2B5EF4-FFF2-40B4-BE49-F238E27FC236}">
                <a16:creationId xmlns:a16="http://schemas.microsoft.com/office/drawing/2014/main" id="{F0D79439-1531-4546-8D52-86BBAE805908}"/>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493F29F2-E659-ED40-AF62-09B74CD6DB8F}"/>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4B9F7A2E-9085-C048-9FB7-0921E3672F1E}"/>
              </a:ext>
            </a:extLst>
          </p:cNvPr>
          <p:cNvSpPr>
            <a:spLocks noGrp="1"/>
          </p:cNvSpPr>
          <p:nvPr>
            <p:ph type="sldNum" sz="quarter" idx="12"/>
          </p:nvPr>
        </p:nvSpPr>
        <p:spPr/>
        <p:txBody>
          <a:bodyPr/>
          <a:lstStyle/>
          <a:p>
            <a:fld id="{6D22F896-40B5-4ADD-8801-0D06FADFA095}" type="slidenum">
              <a:rPr lang="en-US" smtClean="0"/>
              <a:t>51</a:t>
            </a:fld>
            <a:endParaRPr lang="en-US"/>
          </a:p>
        </p:txBody>
      </p:sp>
    </p:spTree>
    <p:extLst>
      <p:ext uri="{BB962C8B-B14F-4D97-AF65-F5344CB8AC3E}">
        <p14:creationId xmlns:p14="http://schemas.microsoft.com/office/powerpoint/2010/main" val="1907073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FCF962A-4599-7745-B7C5-2E9D541DDD0A}"/>
              </a:ext>
            </a:extLst>
          </p:cNvPr>
          <p:cNvPicPr>
            <a:picLocks noChangeAspect="1"/>
          </p:cNvPicPr>
          <p:nvPr/>
        </p:nvPicPr>
        <p:blipFill>
          <a:blip r:embed="rId2"/>
          <a:stretch>
            <a:fillRect/>
          </a:stretch>
        </p:blipFill>
        <p:spPr>
          <a:xfrm>
            <a:off x="7167989" y="2028131"/>
            <a:ext cx="4551624" cy="3906811"/>
          </a:xfrm>
          <a:prstGeom prst="rect">
            <a:avLst/>
          </a:prstGeom>
        </p:spPr>
      </p:pic>
      <p:sp>
        <p:nvSpPr>
          <p:cNvPr id="2" name="Title 1">
            <a:extLst>
              <a:ext uri="{FF2B5EF4-FFF2-40B4-BE49-F238E27FC236}">
                <a16:creationId xmlns:a16="http://schemas.microsoft.com/office/drawing/2014/main" id="{6A7132AD-BC42-3A4A-98A4-4E583DE5B522}"/>
              </a:ext>
            </a:extLst>
          </p:cNvPr>
          <p:cNvSpPr>
            <a:spLocks noGrp="1"/>
          </p:cNvSpPr>
          <p:nvPr>
            <p:ph type="title"/>
          </p:nvPr>
        </p:nvSpPr>
        <p:spPr/>
        <p:txBody>
          <a:bodyPr/>
          <a:lstStyle/>
          <a:p>
            <a:r>
              <a:rPr lang="it-IT" dirty="0"/>
              <a:t>Pagine web docenti</a:t>
            </a:r>
          </a:p>
        </p:txBody>
      </p:sp>
      <p:sp>
        <p:nvSpPr>
          <p:cNvPr id="4" name="Date Placeholder 3">
            <a:extLst>
              <a:ext uri="{FF2B5EF4-FFF2-40B4-BE49-F238E27FC236}">
                <a16:creationId xmlns:a16="http://schemas.microsoft.com/office/drawing/2014/main" id="{D08FDD2F-47E4-0642-85DF-8203FCD79F58}"/>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B9E99B68-12E7-A14A-9433-F78777965288}"/>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059189BA-5638-8841-B4E4-86AAF3C61D3C}"/>
              </a:ext>
            </a:extLst>
          </p:cNvPr>
          <p:cNvSpPr>
            <a:spLocks noGrp="1"/>
          </p:cNvSpPr>
          <p:nvPr>
            <p:ph type="sldNum" sz="quarter" idx="12"/>
          </p:nvPr>
        </p:nvSpPr>
        <p:spPr/>
        <p:txBody>
          <a:bodyPr/>
          <a:lstStyle/>
          <a:p>
            <a:fld id="{6D22F896-40B5-4ADD-8801-0D06FADFA095}" type="slidenum">
              <a:rPr lang="en-US" smtClean="0"/>
              <a:t>52</a:t>
            </a:fld>
            <a:endParaRPr lang="en-US"/>
          </a:p>
        </p:txBody>
      </p:sp>
      <p:pic>
        <p:nvPicPr>
          <p:cNvPr id="12" name="Content Placeholder 11">
            <a:extLst>
              <a:ext uri="{FF2B5EF4-FFF2-40B4-BE49-F238E27FC236}">
                <a16:creationId xmlns:a16="http://schemas.microsoft.com/office/drawing/2014/main" id="{2F54AC25-4A96-774B-9D70-00E501B7A9B4}"/>
              </a:ext>
            </a:extLst>
          </p:cNvPr>
          <p:cNvPicPr>
            <a:picLocks noGrp="1" noChangeAspect="1"/>
          </p:cNvPicPr>
          <p:nvPr>
            <p:ph idx="1"/>
          </p:nvPr>
        </p:nvPicPr>
        <p:blipFill>
          <a:blip r:embed="rId3"/>
          <a:stretch>
            <a:fillRect/>
          </a:stretch>
        </p:blipFill>
        <p:spPr>
          <a:xfrm>
            <a:off x="885569" y="2018702"/>
            <a:ext cx="4644421" cy="3930875"/>
          </a:xfrm>
        </p:spPr>
      </p:pic>
      <p:sp>
        <p:nvSpPr>
          <p:cNvPr id="15" name="Rectangle 14">
            <a:extLst>
              <a:ext uri="{FF2B5EF4-FFF2-40B4-BE49-F238E27FC236}">
                <a16:creationId xmlns:a16="http://schemas.microsoft.com/office/drawing/2014/main" id="{584E72F1-CF8B-4240-AE99-C08D34FA0673}"/>
              </a:ext>
            </a:extLst>
          </p:cNvPr>
          <p:cNvSpPr/>
          <p:nvPr/>
        </p:nvSpPr>
        <p:spPr>
          <a:xfrm>
            <a:off x="962522" y="4836695"/>
            <a:ext cx="3429000" cy="30078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ctangle 15">
            <a:extLst>
              <a:ext uri="{FF2B5EF4-FFF2-40B4-BE49-F238E27FC236}">
                <a16:creationId xmlns:a16="http://schemas.microsoft.com/office/drawing/2014/main" id="{C3D83315-D6BB-4E4B-AC63-C46C2890C409}"/>
              </a:ext>
            </a:extLst>
          </p:cNvPr>
          <p:cNvSpPr/>
          <p:nvPr/>
        </p:nvSpPr>
        <p:spPr>
          <a:xfrm>
            <a:off x="7194872" y="4836695"/>
            <a:ext cx="3429000" cy="30078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TextBox 18">
            <a:extLst>
              <a:ext uri="{FF2B5EF4-FFF2-40B4-BE49-F238E27FC236}">
                <a16:creationId xmlns:a16="http://schemas.microsoft.com/office/drawing/2014/main" id="{EFA2E59D-961D-E949-9BCC-C7F86DAB60F5}"/>
              </a:ext>
            </a:extLst>
          </p:cNvPr>
          <p:cNvSpPr txBox="1"/>
          <p:nvPr/>
        </p:nvSpPr>
        <p:spPr>
          <a:xfrm>
            <a:off x="5606943" y="4663923"/>
            <a:ext cx="1347538" cy="646331"/>
          </a:xfrm>
          <a:prstGeom prst="rect">
            <a:avLst/>
          </a:prstGeom>
          <a:noFill/>
          <a:ln>
            <a:solidFill>
              <a:schemeClr val="accent1"/>
            </a:solidFill>
          </a:ln>
        </p:spPr>
        <p:txBody>
          <a:bodyPr wrap="square" rtlCol="0">
            <a:spAutoFit/>
          </a:bodyPr>
          <a:lstStyle/>
          <a:p>
            <a:r>
              <a:rPr lang="it-IT" dirty="0"/>
              <a:t>6 </a:t>
            </a:r>
            <a:r>
              <a:rPr lang="it-IT" dirty="0" err="1"/>
              <a:t>tabs</a:t>
            </a:r>
            <a:r>
              <a:rPr lang="it-IT" dirty="0"/>
              <a:t> in IT</a:t>
            </a:r>
          </a:p>
          <a:p>
            <a:r>
              <a:rPr lang="it-IT" dirty="0"/>
              <a:t>6 </a:t>
            </a:r>
            <a:r>
              <a:rPr lang="it-IT" dirty="0" err="1"/>
              <a:t>tabs</a:t>
            </a:r>
            <a:r>
              <a:rPr lang="it-IT" dirty="0"/>
              <a:t> in EN</a:t>
            </a:r>
          </a:p>
        </p:txBody>
      </p:sp>
      <p:cxnSp>
        <p:nvCxnSpPr>
          <p:cNvPr id="21" name="Straight Connector 20">
            <a:extLst>
              <a:ext uri="{FF2B5EF4-FFF2-40B4-BE49-F238E27FC236}">
                <a16:creationId xmlns:a16="http://schemas.microsoft.com/office/drawing/2014/main" id="{9E3FF3F3-0CD5-A146-8570-E42796165B3E}"/>
              </a:ext>
            </a:extLst>
          </p:cNvPr>
          <p:cNvCxnSpPr>
            <a:stCxn id="15" idx="3"/>
            <a:endCxn id="19" idx="1"/>
          </p:cNvCxnSpPr>
          <p:nvPr/>
        </p:nvCxnSpPr>
        <p:spPr>
          <a:xfrm flipV="1">
            <a:off x="4391522" y="4987089"/>
            <a:ext cx="1215421"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5F9A3AE-8F3D-A04F-8AA7-D39307F793E5}"/>
              </a:ext>
            </a:extLst>
          </p:cNvPr>
          <p:cNvCxnSpPr>
            <a:stCxn id="19" idx="3"/>
          </p:cNvCxnSpPr>
          <p:nvPr/>
        </p:nvCxnSpPr>
        <p:spPr>
          <a:xfrm flipV="1">
            <a:off x="6954481" y="4987088"/>
            <a:ext cx="213508"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202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490FE-18E6-1C43-AC02-3921BC5DF83D}"/>
              </a:ext>
            </a:extLst>
          </p:cNvPr>
          <p:cNvSpPr>
            <a:spLocks noGrp="1"/>
          </p:cNvSpPr>
          <p:nvPr>
            <p:ph type="title"/>
          </p:nvPr>
        </p:nvSpPr>
        <p:spPr/>
        <p:txBody>
          <a:bodyPr/>
          <a:lstStyle/>
          <a:p>
            <a:r>
              <a:rPr lang="it-IT" dirty="0"/>
              <a:t>pagine web docenti: compilazione</a:t>
            </a:r>
          </a:p>
        </p:txBody>
      </p:sp>
      <p:sp>
        <p:nvSpPr>
          <p:cNvPr id="3" name="Content Placeholder 2">
            <a:extLst>
              <a:ext uri="{FF2B5EF4-FFF2-40B4-BE49-F238E27FC236}">
                <a16:creationId xmlns:a16="http://schemas.microsoft.com/office/drawing/2014/main" id="{B120187D-855A-E147-9E39-8F712B50EDBC}"/>
              </a:ext>
            </a:extLst>
          </p:cNvPr>
          <p:cNvSpPr>
            <a:spLocks noGrp="1"/>
          </p:cNvSpPr>
          <p:nvPr>
            <p:ph idx="1"/>
          </p:nvPr>
        </p:nvSpPr>
        <p:spPr>
          <a:xfrm>
            <a:off x="1451579" y="2015732"/>
            <a:ext cx="9603275" cy="3891774"/>
          </a:xfrm>
        </p:spPr>
        <p:txBody>
          <a:bodyPr>
            <a:normAutofit fontScale="70000" lnSpcReduction="20000"/>
          </a:bodyPr>
          <a:lstStyle/>
          <a:p>
            <a:r>
              <a:rPr lang="it-IT" b="1" dirty="0"/>
              <a:t>L’ obbiettivo di «qualità» a cui l’ Ateneo punta è avere pagine docente dal contenuto esauriente e, inoltre, di stile uniforme per tutti i docenti dell’ Ateneo, come avviene in molti Atenei anche stranieri.</a:t>
            </a:r>
          </a:p>
          <a:p>
            <a:r>
              <a:rPr lang="it-IT" dirty="0"/>
              <a:t>Sono previste 6 sezioni in ciascuna lingua: 6 in IT, 6 in EN.</a:t>
            </a:r>
          </a:p>
          <a:p>
            <a:r>
              <a:rPr lang="it-IT" dirty="0"/>
              <a:t>La prima sezione produce la parte «introduttiva» con la foto; le altre 5 sezioni producono altrettante </a:t>
            </a:r>
            <a:r>
              <a:rPr lang="it-IT" dirty="0" err="1"/>
              <a:t>tabs</a:t>
            </a:r>
            <a:r>
              <a:rPr lang="it-IT" dirty="0"/>
              <a:t>.</a:t>
            </a:r>
          </a:p>
          <a:p>
            <a:r>
              <a:rPr lang="it-IT" dirty="0"/>
              <a:t>Una 6ª </a:t>
            </a:r>
            <a:r>
              <a:rPr lang="it-IT" dirty="0" err="1"/>
              <a:t>tab</a:t>
            </a:r>
            <a:r>
              <a:rPr lang="it-IT" dirty="0"/>
              <a:t> (INSEGNAMENTI) è generata automaticamente dal GOMP.</a:t>
            </a:r>
          </a:p>
          <a:p>
            <a:r>
              <a:rPr lang="it-IT" dirty="0"/>
              <a:t>Più sezioni sono compilate più «completa» la pagina risulta.</a:t>
            </a:r>
          </a:p>
          <a:p>
            <a:r>
              <a:rPr lang="it-IT" dirty="0"/>
              <a:t>In CQD stiamo valutando proposte di richiedere al CEA un altro paio di </a:t>
            </a:r>
            <a:r>
              <a:rPr lang="it-IT" dirty="0" err="1"/>
              <a:t>tabs</a:t>
            </a:r>
            <a:r>
              <a:rPr lang="it-IT" dirty="0"/>
              <a:t> da riempire automaticamente che abbiamo visto in Atenei del Nord.</a:t>
            </a:r>
          </a:p>
          <a:p>
            <a:r>
              <a:rPr lang="it-IT" dirty="0"/>
              <a:t>Non è più necessaria la VPN dal dominio </a:t>
            </a:r>
            <a:r>
              <a:rPr lang="it-IT" dirty="0" err="1"/>
              <a:t>ct.infn.it</a:t>
            </a:r>
            <a:r>
              <a:rPr lang="it-IT" dirty="0"/>
              <a:t>, cioè - in pratica - dall' edificio dipartimentale; continua a essere necessaria da altri domini, in particolare da casa.</a:t>
            </a:r>
          </a:p>
          <a:p>
            <a:r>
              <a:rPr lang="it-IT" dirty="0"/>
              <a:t>Si continua a raccomandare di NON CAMBIARE O INSERIRE UNA FOTO DOPO AVER FATTO TUTTO IL LAVORO, PERCHÉ TUTTI I CAMPI SI SVUOTEREBBERO!!! È un baco che il CEA non ha ancora corretto. Per ogni evenienza, la cosa più sicura da fare è scrivere tutto su un file Word, salvarlo e fare copia-e-incolla nelle varie sezioni della pagina web.</a:t>
            </a:r>
          </a:p>
          <a:p>
            <a:endParaRPr lang="it-IT" dirty="0"/>
          </a:p>
          <a:p>
            <a:endParaRPr lang="it-IT" dirty="0"/>
          </a:p>
        </p:txBody>
      </p:sp>
      <p:sp>
        <p:nvSpPr>
          <p:cNvPr id="4" name="Date Placeholder 3">
            <a:extLst>
              <a:ext uri="{FF2B5EF4-FFF2-40B4-BE49-F238E27FC236}">
                <a16:creationId xmlns:a16="http://schemas.microsoft.com/office/drawing/2014/main" id="{3A7EA968-15C8-3D4A-A990-1B26A90A0ED8}"/>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DA22758D-7C6F-A949-A0BA-31508CB794D5}"/>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2640B81A-11BC-6B42-BD97-5AE1FE488AE9}"/>
              </a:ext>
            </a:extLst>
          </p:cNvPr>
          <p:cNvSpPr>
            <a:spLocks noGrp="1"/>
          </p:cNvSpPr>
          <p:nvPr>
            <p:ph type="sldNum" sz="quarter" idx="12"/>
          </p:nvPr>
        </p:nvSpPr>
        <p:spPr/>
        <p:txBody>
          <a:bodyPr/>
          <a:lstStyle/>
          <a:p>
            <a:fld id="{6D22F896-40B5-4ADD-8801-0D06FADFA095}" type="slidenum">
              <a:rPr lang="en-US" smtClean="0"/>
              <a:t>53</a:t>
            </a:fld>
            <a:endParaRPr lang="en-US"/>
          </a:p>
        </p:txBody>
      </p:sp>
    </p:spTree>
    <p:extLst>
      <p:ext uri="{BB962C8B-B14F-4D97-AF65-F5344CB8AC3E}">
        <p14:creationId xmlns:p14="http://schemas.microsoft.com/office/powerpoint/2010/main" val="21891617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5DB09-11EF-0E4C-91B5-DDC7EB01CA9A}"/>
              </a:ext>
            </a:extLst>
          </p:cNvPr>
          <p:cNvSpPr>
            <a:spLocks noGrp="1"/>
          </p:cNvSpPr>
          <p:nvPr>
            <p:ph type="title"/>
          </p:nvPr>
        </p:nvSpPr>
        <p:spPr/>
        <p:txBody>
          <a:bodyPr/>
          <a:lstStyle/>
          <a:p>
            <a:r>
              <a:rPr lang="it-IT" dirty="0"/>
              <a:t>pagine web docenti: No </a:t>
            </a:r>
            <a:r>
              <a:rPr lang="it-IT" i="1" dirty="0"/>
              <a:t>solo</a:t>
            </a:r>
            <a:r>
              <a:rPr lang="it-IT" dirty="0"/>
              <a:t> </a:t>
            </a:r>
            <a:r>
              <a:rPr lang="it-IT" dirty="0" err="1"/>
              <a:t>links</a:t>
            </a:r>
            <a:endParaRPr lang="it-IT" dirty="0"/>
          </a:p>
        </p:txBody>
      </p:sp>
      <p:sp>
        <p:nvSpPr>
          <p:cNvPr id="3" name="Content Placeholder 2">
            <a:extLst>
              <a:ext uri="{FF2B5EF4-FFF2-40B4-BE49-F238E27FC236}">
                <a16:creationId xmlns:a16="http://schemas.microsoft.com/office/drawing/2014/main" id="{1909B274-3677-EC46-80A2-C41BC3B4D72C}"/>
              </a:ext>
            </a:extLst>
          </p:cNvPr>
          <p:cNvSpPr>
            <a:spLocks noGrp="1"/>
          </p:cNvSpPr>
          <p:nvPr>
            <p:ph idx="1"/>
          </p:nvPr>
        </p:nvSpPr>
        <p:spPr>
          <a:xfrm>
            <a:off x="1451579" y="1907443"/>
            <a:ext cx="9603275" cy="4240689"/>
          </a:xfrm>
        </p:spPr>
        <p:txBody>
          <a:bodyPr>
            <a:normAutofit fontScale="85000" lnSpcReduction="10000"/>
          </a:bodyPr>
          <a:lstStyle/>
          <a:p>
            <a:r>
              <a:rPr lang="it-IT" dirty="0"/>
              <a:t>Sappiamo dal PQA che le CEV esaminano con grande attenzione queste pagine.</a:t>
            </a:r>
          </a:p>
          <a:p>
            <a:r>
              <a:rPr lang="it-IT" dirty="0"/>
              <a:t>Sappiamo che le CEV considerano «positivo» che tali pagine non consistano </a:t>
            </a:r>
            <a:r>
              <a:rPr lang="it-IT" b="1" i="1" dirty="0">
                <a:solidFill>
                  <a:schemeClr val="accent1"/>
                </a:solidFill>
              </a:rPr>
              <a:t>solo</a:t>
            </a:r>
            <a:r>
              <a:rPr lang="it-IT" dirty="0"/>
              <a:t> in link(</a:t>
            </a:r>
            <a:r>
              <a:rPr lang="it-IT" dirty="0" err="1"/>
              <a:t>s</a:t>
            </a:r>
            <a:r>
              <a:rPr lang="it-IT" dirty="0"/>
              <a:t>) che rimandano a </a:t>
            </a:r>
            <a:r>
              <a:rPr lang="it-IT" dirty="0" err="1"/>
              <a:t>files</a:t>
            </a:r>
            <a:r>
              <a:rPr lang="it-IT" dirty="0"/>
              <a:t> statici o esterni o a siti esterni o personali. </a:t>
            </a:r>
          </a:p>
          <a:p>
            <a:r>
              <a:rPr lang="it-IT" dirty="0"/>
              <a:t>Non è che i </a:t>
            </a:r>
            <a:r>
              <a:rPr lang="it-IT" dirty="0" err="1"/>
              <a:t>links</a:t>
            </a:r>
            <a:r>
              <a:rPr lang="it-IT" dirty="0"/>
              <a:t> siano in sé vietati. Il punto è che una pagina non dovrebbe consistere SOLO in un link (tipo «scarica il file»). Il suo testo tuttavia può essere tecnicamente un ipertesto e contenere </a:t>
            </a:r>
            <a:r>
              <a:rPr lang="it-IT" dirty="0" err="1"/>
              <a:t>links</a:t>
            </a:r>
            <a:r>
              <a:rPr lang="it-IT" dirty="0"/>
              <a:t>. </a:t>
            </a:r>
          </a:p>
          <a:p>
            <a:r>
              <a:rPr lang="it-IT" dirty="0"/>
              <a:t>In particolare il CV non dovrebbe essere un link a un file ma un testo compiuto, eventualmente con </a:t>
            </a:r>
            <a:r>
              <a:rPr lang="it-IT" dirty="0" err="1"/>
              <a:t>links</a:t>
            </a:r>
            <a:r>
              <a:rPr lang="it-IT" dirty="0"/>
              <a:t> - che so - a siti di esperimenti o progetti di ricerca nel CV citati o descritti. </a:t>
            </a:r>
          </a:p>
          <a:p>
            <a:r>
              <a:rPr lang="it-IT" dirty="0"/>
              <a:t>Le pubblicazioni non dovrebbero essere SOLO un link: come esempio, ma non pretendo sia l'unico possibile, io ho listato una ventina di pubblicazioni a campione e finisco la pagina con il link al "mio" IRIS.  </a:t>
            </a:r>
          </a:p>
          <a:p>
            <a:r>
              <a:rPr lang="it-IT" dirty="0"/>
              <a:t>Alcuni propongono di usare il link a ORCID. Io il link a ORCID ce l'ho e ho scelto di metterlo nella </a:t>
            </a:r>
            <a:r>
              <a:rPr lang="it-IT" dirty="0" err="1"/>
              <a:t>tab</a:t>
            </a:r>
            <a:r>
              <a:rPr lang="it-IT" dirty="0"/>
              <a:t> che viene visualizzata come BIOGRAFIA/BIOGRAPHY ma si può ovviamente inserire in un' altra </a:t>
            </a:r>
            <a:r>
              <a:rPr lang="it-IT" dirty="0" err="1"/>
              <a:t>tab</a:t>
            </a:r>
            <a:r>
              <a:rPr lang="it-IT" dirty="0"/>
              <a:t>.</a:t>
            </a:r>
          </a:p>
          <a:p>
            <a:endParaRPr lang="it-IT" dirty="0"/>
          </a:p>
          <a:p>
            <a:endParaRPr lang="it-IT" dirty="0"/>
          </a:p>
          <a:p>
            <a:endParaRPr lang="it-IT" dirty="0"/>
          </a:p>
          <a:p>
            <a:endParaRPr lang="it-IT" dirty="0"/>
          </a:p>
        </p:txBody>
      </p:sp>
      <p:sp>
        <p:nvSpPr>
          <p:cNvPr id="4" name="Date Placeholder 3">
            <a:extLst>
              <a:ext uri="{FF2B5EF4-FFF2-40B4-BE49-F238E27FC236}">
                <a16:creationId xmlns:a16="http://schemas.microsoft.com/office/drawing/2014/main" id="{F0D79439-1531-4546-8D52-86BBAE805908}"/>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493F29F2-E659-ED40-AF62-09B74CD6DB8F}"/>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4B9F7A2E-9085-C048-9FB7-0921E3672F1E}"/>
              </a:ext>
            </a:extLst>
          </p:cNvPr>
          <p:cNvSpPr>
            <a:spLocks noGrp="1"/>
          </p:cNvSpPr>
          <p:nvPr>
            <p:ph type="sldNum" sz="quarter" idx="12"/>
          </p:nvPr>
        </p:nvSpPr>
        <p:spPr/>
        <p:txBody>
          <a:bodyPr/>
          <a:lstStyle/>
          <a:p>
            <a:fld id="{6D22F896-40B5-4ADD-8801-0D06FADFA095}" type="slidenum">
              <a:rPr lang="en-US" smtClean="0"/>
              <a:t>54</a:t>
            </a:fld>
            <a:endParaRPr lang="en-US"/>
          </a:p>
        </p:txBody>
      </p:sp>
    </p:spTree>
    <p:extLst>
      <p:ext uri="{BB962C8B-B14F-4D97-AF65-F5344CB8AC3E}">
        <p14:creationId xmlns:p14="http://schemas.microsoft.com/office/powerpoint/2010/main" val="4218367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5DB09-11EF-0E4C-91B5-DDC7EB01CA9A}"/>
              </a:ext>
            </a:extLst>
          </p:cNvPr>
          <p:cNvSpPr>
            <a:spLocks noGrp="1"/>
          </p:cNvSpPr>
          <p:nvPr>
            <p:ph type="title"/>
          </p:nvPr>
        </p:nvSpPr>
        <p:spPr/>
        <p:txBody>
          <a:bodyPr/>
          <a:lstStyle/>
          <a:p>
            <a:r>
              <a:rPr lang="it-IT" dirty="0"/>
              <a:t>pagine web docenti: CV aggiornati!</a:t>
            </a:r>
          </a:p>
        </p:txBody>
      </p:sp>
      <p:sp>
        <p:nvSpPr>
          <p:cNvPr id="3" name="Content Placeholder 2">
            <a:extLst>
              <a:ext uri="{FF2B5EF4-FFF2-40B4-BE49-F238E27FC236}">
                <a16:creationId xmlns:a16="http://schemas.microsoft.com/office/drawing/2014/main" id="{1909B274-3677-EC46-80A2-C41BC3B4D72C}"/>
              </a:ext>
            </a:extLst>
          </p:cNvPr>
          <p:cNvSpPr>
            <a:spLocks noGrp="1"/>
          </p:cNvSpPr>
          <p:nvPr>
            <p:ph idx="1"/>
          </p:nvPr>
        </p:nvSpPr>
        <p:spPr>
          <a:xfrm>
            <a:off x="1451579" y="2015732"/>
            <a:ext cx="9603275" cy="4084279"/>
          </a:xfrm>
        </p:spPr>
        <p:txBody>
          <a:bodyPr>
            <a:normAutofit fontScale="85000" lnSpcReduction="10000"/>
          </a:bodyPr>
          <a:lstStyle/>
          <a:p>
            <a:r>
              <a:rPr lang="it-IT" dirty="0"/>
              <a:t>Le </a:t>
            </a:r>
            <a:r>
              <a:rPr lang="it-IT" b="1" dirty="0"/>
              <a:t>Linee Guida ANVUR      </a:t>
            </a:r>
            <a:r>
              <a:rPr lang="it-IT" dirty="0"/>
              <a:t>raccomandano di aggiornare il CV </a:t>
            </a:r>
            <a:r>
              <a:rPr lang="it-IT" b="1" dirty="0">
                <a:solidFill>
                  <a:schemeClr val="accent1"/>
                </a:solidFill>
              </a:rPr>
              <a:t>almeno una volta l’ anno </a:t>
            </a:r>
            <a:r>
              <a:rPr lang="it-IT" dirty="0">
                <a:solidFill>
                  <a:schemeClr val="accent1"/>
                </a:solidFill>
              </a:rPr>
              <a:t>e di inserire in esso chiaramente la data di ultimo aggiornamento.</a:t>
            </a:r>
          </a:p>
          <a:p>
            <a:r>
              <a:rPr lang="it-IT" dirty="0"/>
              <a:t>Il </a:t>
            </a:r>
            <a:r>
              <a:rPr lang="it-IT" b="1" dirty="0"/>
              <a:t>Sistema di Assicurazione della Qualità dell’Ateneo di Catania     </a:t>
            </a:r>
            <a:r>
              <a:rPr lang="it-IT" dirty="0"/>
              <a:t>, predisposto dal PQA, recepisce e ribadisce questa indicazione.</a:t>
            </a:r>
          </a:p>
          <a:p>
            <a:r>
              <a:rPr lang="it-IT" dirty="0"/>
              <a:t>Ma da un collega attualmente membro della CEV che sta valutando un altro Ateneo, il prof. A. </a:t>
            </a:r>
            <a:r>
              <a:rPr lang="it-IT" dirty="0" err="1"/>
              <a:t>Gulino</a:t>
            </a:r>
            <a:r>
              <a:rPr lang="it-IT" dirty="0"/>
              <a:t> di Chimica, sappiamo che l’ ANVUR ha dato loro tra le linee guida per la valutazione quantitativa sì di penalizzare i CV non aggiornati da più di un anno (oltre ovviamente a quelli mancanti....) ma anche di dare invece un punteggio più alto a quelli aggiornati ogni 6 mesi e significativamente più alto a quelli aggiornati ogni 3 mesi.</a:t>
            </a:r>
          </a:p>
          <a:p>
            <a:r>
              <a:rPr lang="it-IT" dirty="0"/>
              <a:t>Di qui gli obbiettivi e tempistiche di azione che in proposito ci siamo dati come CQD         .</a:t>
            </a:r>
          </a:p>
          <a:p>
            <a:r>
              <a:rPr lang="it-IT" dirty="0"/>
              <a:t>Seguendo una prassi diffusa, abbiamo proposto di compilare in Inglese anche la </a:t>
            </a:r>
            <a:r>
              <a:rPr lang="it-IT" dirty="0" err="1"/>
              <a:t>tab</a:t>
            </a:r>
            <a:r>
              <a:rPr lang="it-IT" dirty="0"/>
              <a:t> CV della versione in Italiano, quindi – in pratica – di ricopiare esattamente il contenuto due volte nelle due sezioni.</a:t>
            </a:r>
          </a:p>
          <a:p>
            <a:endParaRPr lang="it-IT" dirty="0"/>
          </a:p>
          <a:p>
            <a:endParaRPr lang="it-IT" dirty="0"/>
          </a:p>
          <a:p>
            <a:endParaRPr lang="it-IT" dirty="0"/>
          </a:p>
          <a:p>
            <a:endParaRPr lang="it-IT" dirty="0"/>
          </a:p>
        </p:txBody>
      </p:sp>
      <p:sp>
        <p:nvSpPr>
          <p:cNvPr id="4" name="Date Placeholder 3">
            <a:extLst>
              <a:ext uri="{FF2B5EF4-FFF2-40B4-BE49-F238E27FC236}">
                <a16:creationId xmlns:a16="http://schemas.microsoft.com/office/drawing/2014/main" id="{F0D79439-1531-4546-8D52-86BBAE805908}"/>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493F29F2-E659-ED40-AF62-09B74CD6DB8F}"/>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4B9F7A2E-9085-C048-9FB7-0921E3672F1E}"/>
              </a:ext>
            </a:extLst>
          </p:cNvPr>
          <p:cNvSpPr>
            <a:spLocks noGrp="1"/>
          </p:cNvSpPr>
          <p:nvPr>
            <p:ph type="sldNum" sz="quarter" idx="12"/>
          </p:nvPr>
        </p:nvSpPr>
        <p:spPr/>
        <p:txBody>
          <a:bodyPr/>
          <a:lstStyle/>
          <a:p>
            <a:fld id="{6D22F896-40B5-4ADD-8801-0D06FADFA095}" type="slidenum">
              <a:rPr lang="en-US" smtClean="0"/>
              <a:t>55</a:t>
            </a:fld>
            <a:endParaRPr lang="en-US"/>
          </a:p>
        </p:txBody>
      </p:sp>
      <p:sp>
        <p:nvSpPr>
          <p:cNvPr id="7" name="Action Button: Forward or Next 6">
            <a:hlinkClick r:id="rId2" action="ppaction://hlinksldjump" highlightClick="1"/>
            <a:extLst>
              <a:ext uri="{FF2B5EF4-FFF2-40B4-BE49-F238E27FC236}">
                <a16:creationId xmlns:a16="http://schemas.microsoft.com/office/drawing/2014/main" id="{4B9D2EB7-DEF4-514F-8F77-CF90966E56A1}"/>
              </a:ext>
            </a:extLst>
          </p:cNvPr>
          <p:cNvSpPr/>
          <p:nvPr/>
        </p:nvSpPr>
        <p:spPr>
          <a:xfrm>
            <a:off x="4168332" y="2105526"/>
            <a:ext cx="252665" cy="21656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Action Button: Forward or Next 7">
            <a:hlinkClick r:id="rId3" action="ppaction://hlinksldjump" highlightClick="1"/>
            <a:extLst>
              <a:ext uri="{FF2B5EF4-FFF2-40B4-BE49-F238E27FC236}">
                <a16:creationId xmlns:a16="http://schemas.microsoft.com/office/drawing/2014/main" id="{0DA49FFC-EC01-124A-9B8B-74D03263A054}"/>
              </a:ext>
            </a:extLst>
          </p:cNvPr>
          <p:cNvSpPr/>
          <p:nvPr/>
        </p:nvSpPr>
        <p:spPr>
          <a:xfrm>
            <a:off x="8133347" y="2791325"/>
            <a:ext cx="240630" cy="22860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Action Button: Forward or Next 8">
            <a:hlinkClick r:id="rId4" action="ppaction://hlinksldjump" highlightClick="1"/>
            <a:extLst>
              <a:ext uri="{FF2B5EF4-FFF2-40B4-BE49-F238E27FC236}">
                <a16:creationId xmlns:a16="http://schemas.microsoft.com/office/drawing/2014/main" id="{58E1875B-D57F-7248-A2D0-F858EF1351C1}"/>
              </a:ext>
            </a:extLst>
          </p:cNvPr>
          <p:cNvSpPr/>
          <p:nvPr/>
        </p:nvSpPr>
        <p:spPr>
          <a:xfrm>
            <a:off x="9304495" y="5017168"/>
            <a:ext cx="421105" cy="252663"/>
          </a:xfrm>
          <a:prstGeom prst="actionButtonForwardNex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071114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5DB09-11EF-0E4C-91B5-DDC7EB01CA9A}"/>
              </a:ext>
            </a:extLst>
          </p:cNvPr>
          <p:cNvSpPr>
            <a:spLocks noGrp="1"/>
          </p:cNvSpPr>
          <p:nvPr>
            <p:ph type="title"/>
          </p:nvPr>
        </p:nvSpPr>
        <p:spPr/>
        <p:txBody>
          <a:bodyPr/>
          <a:lstStyle/>
          <a:p>
            <a:r>
              <a:rPr lang="it-IT" dirty="0"/>
              <a:t>pagine web docenti: Orari di ricevimento</a:t>
            </a:r>
          </a:p>
        </p:txBody>
      </p:sp>
      <p:sp>
        <p:nvSpPr>
          <p:cNvPr id="3" name="Content Placeholder 2">
            <a:extLst>
              <a:ext uri="{FF2B5EF4-FFF2-40B4-BE49-F238E27FC236}">
                <a16:creationId xmlns:a16="http://schemas.microsoft.com/office/drawing/2014/main" id="{1909B274-3677-EC46-80A2-C41BC3B4D72C}"/>
              </a:ext>
            </a:extLst>
          </p:cNvPr>
          <p:cNvSpPr>
            <a:spLocks noGrp="1"/>
          </p:cNvSpPr>
          <p:nvPr>
            <p:ph idx="1"/>
          </p:nvPr>
        </p:nvSpPr>
        <p:spPr/>
        <p:txBody>
          <a:bodyPr>
            <a:normAutofit fontScale="85000" lnSpcReduction="10000"/>
          </a:bodyPr>
          <a:lstStyle/>
          <a:p>
            <a:r>
              <a:rPr lang="it-IT" dirty="0"/>
              <a:t>Durante la visita al DFA del 14 maggio scorso, il PQA ci ha informati che le CEV attualmente attive </a:t>
            </a:r>
            <a:r>
              <a:rPr lang="it-IT" b="1" dirty="0"/>
              <a:t>stanno censurando i casi di mancata menzione del ricevimento nelle pagine web docenti e/o nei </a:t>
            </a:r>
            <a:r>
              <a:rPr lang="it-IT" b="1" dirty="0" err="1"/>
              <a:t>Syllabus</a:t>
            </a:r>
            <a:r>
              <a:rPr lang="it-IT" b="1" dirty="0"/>
              <a:t>.</a:t>
            </a:r>
          </a:p>
          <a:p>
            <a:pPr lvl="1">
              <a:buFont typeface="Wingdings" pitchFamily="2" charset="2"/>
              <a:buChar char="Ø"/>
            </a:pPr>
            <a:r>
              <a:rPr lang="it-IT" b="1" dirty="0">
                <a:solidFill>
                  <a:schemeClr val="accent1"/>
                </a:solidFill>
              </a:rPr>
              <a:t>Stanno censurando anche i casi in cui di ricevimento si parla ma senza orari, tipicamente con formulazioni del tipo «contattare il docente» o «chiedere un appuntamento per email (o telefono)» e simili, senza esplicita indicazione di orari</a:t>
            </a:r>
            <a:r>
              <a:rPr lang="it-IT" dirty="0"/>
              <a:t>.</a:t>
            </a:r>
          </a:p>
          <a:p>
            <a:r>
              <a:rPr lang="it-IT" dirty="0"/>
              <a:t>IL PQA ha giudicato accettabile la formulazione usata da tempo da me, che indica orari fissi e espliciti ma non obbliga il docente a attendere pazientemente per ore studenti che potrebbero non presentarsi.</a:t>
            </a:r>
          </a:p>
          <a:p>
            <a:r>
              <a:rPr lang="it-IT" dirty="0"/>
              <a:t>All’ ultimo Consiglio del 21 maggio 2019 c’è stata accesa discussione sull’ argomento e sono stato incaricato di chiedere un </a:t>
            </a:r>
            <a:r>
              <a:rPr lang="it-IT" b="1" dirty="0"/>
              <a:t>parere «ufficiale» al PQA </a:t>
            </a:r>
            <a:r>
              <a:rPr lang="it-IT" dirty="0"/>
              <a:t>sull’ accettabilità di altre formulazioni.</a:t>
            </a:r>
          </a:p>
          <a:p>
            <a:endParaRPr lang="it-IT" dirty="0"/>
          </a:p>
          <a:p>
            <a:endParaRPr lang="it-IT" dirty="0"/>
          </a:p>
          <a:p>
            <a:endParaRPr lang="it-IT" dirty="0"/>
          </a:p>
          <a:p>
            <a:endParaRPr lang="it-IT" dirty="0"/>
          </a:p>
        </p:txBody>
      </p:sp>
      <p:sp>
        <p:nvSpPr>
          <p:cNvPr id="4" name="Date Placeholder 3">
            <a:extLst>
              <a:ext uri="{FF2B5EF4-FFF2-40B4-BE49-F238E27FC236}">
                <a16:creationId xmlns:a16="http://schemas.microsoft.com/office/drawing/2014/main" id="{F0D79439-1531-4546-8D52-86BBAE805908}"/>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493F29F2-E659-ED40-AF62-09B74CD6DB8F}"/>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4B9F7A2E-9085-C048-9FB7-0921E3672F1E}"/>
              </a:ext>
            </a:extLst>
          </p:cNvPr>
          <p:cNvSpPr>
            <a:spLocks noGrp="1"/>
          </p:cNvSpPr>
          <p:nvPr>
            <p:ph type="sldNum" sz="quarter" idx="12"/>
          </p:nvPr>
        </p:nvSpPr>
        <p:spPr/>
        <p:txBody>
          <a:bodyPr/>
          <a:lstStyle/>
          <a:p>
            <a:fld id="{6D22F896-40B5-4ADD-8801-0D06FADFA095}" type="slidenum">
              <a:rPr lang="en-US" smtClean="0"/>
              <a:t>56</a:t>
            </a:fld>
            <a:endParaRPr lang="en-US"/>
          </a:p>
        </p:txBody>
      </p:sp>
    </p:spTree>
    <p:extLst>
      <p:ext uri="{BB962C8B-B14F-4D97-AF65-F5344CB8AC3E}">
        <p14:creationId xmlns:p14="http://schemas.microsoft.com/office/powerpoint/2010/main" val="40902537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5DB09-11EF-0E4C-91B5-DDC7EB01CA9A}"/>
              </a:ext>
            </a:extLst>
          </p:cNvPr>
          <p:cNvSpPr>
            <a:spLocks noGrp="1"/>
          </p:cNvSpPr>
          <p:nvPr>
            <p:ph type="title"/>
          </p:nvPr>
        </p:nvSpPr>
        <p:spPr/>
        <p:txBody>
          <a:bodyPr/>
          <a:lstStyle/>
          <a:p>
            <a:r>
              <a:rPr lang="it-IT" dirty="0"/>
              <a:t>Orari di ricevimento: parere del </a:t>
            </a:r>
            <a:r>
              <a:rPr lang="it-IT" dirty="0" err="1"/>
              <a:t>pqa</a:t>
            </a:r>
            <a:r>
              <a:rPr lang="it-IT" dirty="0"/>
              <a:t> [1/3]</a:t>
            </a:r>
          </a:p>
        </p:txBody>
      </p:sp>
      <p:sp>
        <p:nvSpPr>
          <p:cNvPr id="3" name="Content Placeholder 2">
            <a:extLst>
              <a:ext uri="{FF2B5EF4-FFF2-40B4-BE49-F238E27FC236}">
                <a16:creationId xmlns:a16="http://schemas.microsoft.com/office/drawing/2014/main" id="{1909B274-3677-EC46-80A2-C41BC3B4D72C}"/>
              </a:ext>
            </a:extLst>
          </p:cNvPr>
          <p:cNvSpPr>
            <a:spLocks noGrp="1"/>
          </p:cNvSpPr>
          <p:nvPr>
            <p:ph idx="1"/>
          </p:nvPr>
        </p:nvSpPr>
        <p:spPr>
          <a:xfrm>
            <a:off x="1451579" y="2015732"/>
            <a:ext cx="9603275" cy="3975994"/>
          </a:xfrm>
        </p:spPr>
        <p:txBody>
          <a:bodyPr>
            <a:normAutofit fontScale="92500" lnSpcReduction="20000"/>
          </a:bodyPr>
          <a:lstStyle/>
          <a:p>
            <a:pPr marL="0" indent="0">
              <a:buNone/>
            </a:pPr>
            <a:r>
              <a:rPr lang="it-IT" dirty="0"/>
              <a:t>Il parere del PQA è stato ricevuto (da me, Direttore </a:t>
            </a:r>
            <a:r>
              <a:rPr lang="it-IT" dirty="0" err="1"/>
              <a:t>Dip</a:t>
            </a:r>
            <a:r>
              <a:rPr lang="it-IT" dirty="0"/>
              <a:t>. in copia) il 2 Giugno 2019:</a:t>
            </a:r>
          </a:p>
          <a:p>
            <a:r>
              <a:rPr lang="it-IT" sz="2400" i="1" dirty="0">
                <a:solidFill>
                  <a:schemeClr val="accent3">
                    <a:lumMod val="50000"/>
                  </a:schemeClr>
                </a:solidFill>
              </a:rPr>
              <a:t>«Il punto fondamentale è la coerenza con il regolamento didattico di Ateneo, art. 34, comma 3:</a:t>
            </a:r>
          </a:p>
          <a:p>
            <a:pPr lvl="1"/>
            <a:r>
              <a:rPr lang="it-IT" sz="2200" i="1" dirty="0">
                <a:solidFill>
                  <a:schemeClr val="accent3">
                    <a:lumMod val="50000"/>
                  </a:schemeClr>
                </a:solidFill>
              </a:rPr>
              <a:t>Art. 34 -  Doveri e compiti didattici dei professori e dei ricercatori</a:t>
            </a:r>
          </a:p>
          <a:p>
            <a:pPr lvl="2"/>
            <a:r>
              <a:rPr lang="it-IT" sz="2000" i="1" dirty="0">
                <a:solidFill>
                  <a:schemeClr val="accent3">
                    <a:lumMod val="50000"/>
                  </a:schemeClr>
                </a:solidFill>
              </a:rPr>
              <a:t>3. Il docente dedica al ricevimento degli studenti un congruo numero di ore, in almeno due giorni la settimana, distribuito in maniera omogenea e continuativa lungo l'intero anno accademico, secondo un calendario adeguatamente pubblicizzato.</a:t>
            </a:r>
          </a:p>
          <a:p>
            <a:r>
              <a:rPr lang="it-IT" sz="2400" i="1" dirty="0">
                <a:solidFill>
                  <a:schemeClr val="accent3">
                    <a:lumMod val="50000"/>
                  </a:schemeClr>
                </a:solidFill>
              </a:rPr>
              <a:t>E’ quindi necessario indicare almeno due giorni alla settimana, indicando modalità coerenti con il nostro regolamento di Ateneo. La formulazione 2 è un esempio di applicazione, ma non è l’unica. Come presidio, non intendiamo aggiungere ulteriori vincoli.»</a:t>
            </a:r>
            <a:endParaRPr lang="it-IT" sz="2400" dirty="0"/>
          </a:p>
          <a:p>
            <a:endParaRPr lang="it-IT" dirty="0"/>
          </a:p>
          <a:p>
            <a:endParaRPr lang="it-IT" dirty="0"/>
          </a:p>
        </p:txBody>
      </p:sp>
      <p:sp>
        <p:nvSpPr>
          <p:cNvPr id="4" name="Date Placeholder 3">
            <a:extLst>
              <a:ext uri="{FF2B5EF4-FFF2-40B4-BE49-F238E27FC236}">
                <a16:creationId xmlns:a16="http://schemas.microsoft.com/office/drawing/2014/main" id="{F0D79439-1531-4546-8D52-86BBAE805908}"/>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493F29F2-E659-ED40-AF62-09B74CD6DB8F}"/>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4B9F7A2E-9085-C048-9FB7-0921E3672F1E}"/>
              </a:ext>
            </a:extLst>
          </p:cNvPr>
          <p:cNvSpPr>
            <a:spLocks noGrp="1"/>
          </p:cNvSpPr>
          <p:nvPr>
            <p:ph type="sldNum" sz="quarter" idx="12"/>
          </p:nvPr>
        </p:nvSpPr>
        <p:spPr/>
        <p:txBody>
          <a:bodyPr/>
          <a:lstStyle/>
          <a:p>
            <a:fld id="{6D22F896-40B5-4ADD-8801-0D06FADFA095}" type="slidenum">
              <a:rPr lang="en-US" smtClean="0"/>
              <a:t>57</a:t>
            </a:fld>
            <a:endParaRPr lang="en-US"/>
          </a:p>
        </p:txBody>
      </p:sp>
    </p:spTree>
    <p:extLst>
      <p:ext uri="{BB962C8B-B14F-4D97-AF65-F5344CB8AC3E}">
        <p14:creationId xmlns:p14="http://schemas.microsoft.com/office/powerpoint/2010/main" val="7240883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5DB09-11EF-0E4C-91B5-DDC7EB01CA9A}"/>
              </a:ext>
            </a:extLst>
          </p:cNvPr>
          <p:cNvSpPr>
            <a:spLocks noGrp="1"/>
          </p:cNvSpPr>
          <p:nvPr>
            <p:ph type="title"/>
          </p:nvPr>
        </p:nvSpPr>
        <p:spPr/>
        <p:txBody>
          <a:bodyPr/>
          <a:lstStyle/>
          <a:p>
            <a:r>
              <a:rPr lang="it-IT" dirty="0"/>
              <a:t>Orari di ricevimento: parere del </a:t>
            </a:r>
            <a:r>
              <a:rPr lang="it-IT" dirty="0" err="1"/>
              <a:t>pqa</a:t>
            </a:r>
            <a:r>
              <a:rPr lang="it-IT" dirty="0"/>
              <a:t> [2/3]</a:t>
            </a:r>
          </a:p>
        </p:txBody>
      </p:sp>
      <p:sp>
        <p:nvSpPr>
          <p:cNvPr id="3" name="Content Placeholder 2">
            <a:extLst>
              <a:ext uri="{FF2B5EF4-FFF2-40B4-BE49-F238E27FC236}">
                <a16:creationId xmlns:a16="http://schemas.microsoft.com/office/drawing/2014/main" id="{1909B274-3677-EC46-80A2-C41BC3B4D72C}"/>
              </a:ext>
            </a:extLst>
          </p:cNvPr>
          <p:cNvSpPr>
            <a:spLocks noGrp="1"/>
          </p:cNvSpPr>
          <p:nvPr>
            <p:ph idx="1"/>
          </p:nvPr>
        </p:nvSpPr>
        <p:spPr>
          <a:xfrm>
            <a:off x="1451579" y="2015731"/>
            <a:ext cx="9603275" cy="4012089"/>
          </a:xfrm>
        </p:spPr>
        <p:txBody>
          <a:bodyPr>
            <a:normAutofit fontScale="77500" lnSpcReduction="20000"/>
          </a:bodyPr>
          <a:lstStyle/>
          <a:p>
            <a:pPr marL="0" indent="0">
              <a:buNone/>
            </a:pPr>
            <a:r>
              <a:rPr lang="it-IT" dirty="0"/>
              <a:t>La «formulazione 2» cui si riferiscono era la seguente, sulla quale avevo chiesto il loro parere esplicito:</a:t>
            </a:r>
          </a:p>
          <a:p>
            <a:pPr lvl="1"/>
            <a:r>
              <a:rPr lang="it-IT" i="1" dirty="0">
                <a:solidFill>
                  <a:schemeClr val="accent3">
                    <a:lumMod val="50000"/>
                  </a:schemeClr>
                </a:solidFill>
              </a:rPr>
              <a:t>2) </a:t>
            </a:r>
            <a:r>
              <a:rPr lang="it-IT" i="1" dirty="0" err="1">
                <a:solidFill>
                  <a:schemeClr val="accent3">
                    <a:lumMod val="50000"/>
                  </a:schemeClr>
                </a:solidFill>
              </a:rPr>
              <a:t>ll</a:t>
            </a:r>
            <a:r>
              <a:rPr lang="it-IT" i="1" dirty="0">
                <a:solidFill>
                  <a:schemeClr val="accent3">
                    <a:lumMod val="50000"/>
                  </a:schemeClr>
                </a:solidFill>
              </a:rPr>
              <a:t> Prof. XY ... riceve il ... dalle ... alle e il ... dalle ... alle...; si consiglia  di contattare il docente in anticipo per verificare che impegni istituzionali o personali non lo costringano a spostare il ricevimento di uno giorno specifico.</a:t>
            </a:r>
          </a:p>
          <a:p>
            <a:r>
              <a:rPr lang="it-IT" dirty="0"/>
              <a:t>Avevo chiesto parere esplicito anche su una «formulazione 1», sulla quale evitano di esprimersi esplicitamente.  Essa era la seguente (emersa durante la discussione in Consiglio):</a:t>
            </a:r>
          </a:p>
          <a:p>
            <a:pPr lvl="1"/>
            <a:r>
              <a:rPr lang="it-IT" i="1" dirty="0">
                <a:solidFill>
                  <a:schemeClr val="accent3">
                    <a:lumMod val="50000"/>
                  </a:schemeClr>
                </a:solidFill>
              </a:rPr>
              <a:t>1) Il Prof. XY ... riceve il ... dalle ... alle e il ... dalle ... alle ... , previo appuntamento per telefono o email (o simili diciture). </a:t>
            </a:r>
          </a:p>
          <a:p>
            <a:r>
              <a:rPr lang="it-IT" dirty="0"/>
              <a:t>Ognuno interpreti il loro «silenzio» su questa formulazione secondo la propria sensibilità e responsabilità.  </a:t>
            </a:r>
          </a:p>
          <a:p>
            <a:r>
              <a:rPr lang="it-IT" dirty="0">
                <a:solidFill>
                  <a:schemeClr val="accent1"/>
                </a:solidFill>
              </a:rPr>
              <a:t>Per me, sottintende che non la considerano accettabile. </a:t>
            </a:r>
          </a:p>
          <a:p>
            <a:r>
              <a:rPr lang="it-IT" dirty="0">
                <a:solidFill>
                  <a:schemeClr val="accent1"/>
                </a:solidFill>
              </a:rPr>
              <a:t>Per me essa non onora il regolamento né – soprattutto - soddisferebbe la CEV in quanto, a mio modesto parere, una formulazione di questo tipo, sebbene corredata da orari, indica che l' effettiva presenza del docente sarà soggetta ad avere ricevuto preliminari richieste, per telefono o email. </a:t>
            </a:r>
          </a:p>
          <a:p>
            <a:r>
              <a:rPr lang="it-IT" dirty="0"/>
              <a:t>L’ altra invece assicura implicitamente la presenza fisica tranne i casi (ovviamente sempre possibili: riunioni di organi istituzionali, malattia, missioni ...) di impedimento.</a:t>
            </a:r>
          </a:p>
          <a:p>
            <a:endParaRPr lang="it-IT" dirty="0"/>
          </a:p>
          <a:p>
            <a:endParaRPr lang="it-IT" dirty="0"/>
          </a:p>
        </p:txBody>
      </p:sp>
      <p:sp>
        <p:nvSpPr>
          <p:cNvPr id="4" name="Date Placeholder 3">
            <a:extLst>
              <a:ext uri="{FF2B5EF4-FFF2-40B4-BE49-F238E27FC236}">
                <a16:creationId xmlns:a16="http://schemas.microsoft.com/office/drawing/2014/main" id="{F0D79439-1531-4546-8D52-86BBAE805908}"/>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493F29F2-E659-ED40-AF62-09B74CD6DB8F}"/>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4B9F7A2E-9085-C048-9FB7-0921E3672F1E}"/>
              </a:ext>
            </a:extLst>
          </p:cNvPr>
          <p:cNvSpPr>
            <a:spLocks noGrp="1"/>
          </p:cNvSpPr>
          <p:nvPr>
            <p:ph type="sldNum" sz="quarter" idx="12"/>
          </p:nvPr>
        </p:nvSpPr>
        <p:spPr/>
        <p:txBody>
          <a:bodyPr/>
          <a:lstStyle/>
          <a:p>
            <a:fld id="{6D22F896-40B5-4ADD-8801-0D06FADFA095}" type="slidenum">
              <a:rPr lang="en-US" smtClean="0"/>
              <a:t>58</a:t>
            </a:fld>
            <a:endParaRPr lang="en-US"/>
          </a:p>
        </p:txBody>
      </p:sp>
    </p:spTree>
    <p:extLst>
      <p:ext uri="{BB962C8B-B14F-4D97-AF65-F5344CB8AC3E}">
        <p14:creationId xmlns:p14="http://schemas.microsoft.com/office/powerpoint/2010/main" val="27455647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5DB09-11EF-0E4C-91B5-DDC7EB01CA9A}"/>
              </a:ext>
            </a:extLst>
          </p:cNvPr>
          <p:cNvSpPr>
            <a:spLocks noGrp="1"/>
          </p:cNvSpPr>
          <p:nvPr>
            <p:ph type="title"/>
          </p:nvPr>
        </p:nvSpPr>
        <p:spPr/>
        <p:txBody>
          <a:bodyPr/>
          <a:lstStyle/>
          <a:p>
            <a:r>
              <a:rPr lang="it-IT" dirty="0"/>
              <a:t>Orari di ricevimento: parere del </a:t>
            </a:r>
            <a:r>
              <a:rPr lang="it-IT" dirty="0" err="1"/>
              <a:t>pqa</a:t>
            </a:r>
            <a:r>
              <a:rPr lang="it-IT" dirty="0"/>
              <a:t> [3/3]</a:t>
            </a:r>
          </a:p>
        </p:txBody>
      </p:sp>
      <p:sp>
        <p:nvSpPr>
          <p:cNvPr id="3" name="Content Placeholder 2">
            <a:extLst>
              <a:ext uri="{FF2B5EF4-FFF2-40B4-BE49-F238E27FC236}">
                <a16:creationId xmlns:a16="http://schemas.microsoft.com/office/drawing/2014/main" id="{1909B274-3677-EC46-80A2-C41BC3B4D72C}"/>
              </a:ext>
            </a:extLst>
          </p:cNvPr>
          <p:cNvSpPr>
            <a:spLocks noGrp="1"/>
          </p:cNvSpPr>
          <p:nvPr>
            <p:ph idx="1"/>
          </p:nvPr>
        </p:nvSpPr>
        <p:spPr>
          <a:xfrm>
            <a:off x="1451579" y="2015731"/>
            <a:ext cx="9603275" cy="4012089"/>
          </a:xfrm>
        </p:spPr>
        <p:txBody>
          <a:bodyPr>
            <a:normAutofit fontScale="92500" lnSpcReduction="10000"/>
          </a:bodyPr>
          <a:lstStyle/>
          <a:p>
            <a:pPr marL="0" indent="0">
              <a:buNone/>
            </a:pPr>
            <a:r>
              <a:rPr lang="it-IT" dirty="0"/>
              <a:t>Ricapitolando, le seguenti 3 </a:t>
            </a:r>
            <a:r>
              <a:rPr lang="it-IT" b="1" dirty="0"/>
              <a:t>tipologie</a:t>
            </a:r>
            <a:r>
              <a:rPr lang="it-IT" dirty="0"/>
              <a:t> di formulazione sembrano accettabili:</a:t>
            </a:r>
          </a:p>
          <a:p>
            <a:pPr marL="457200" indent="-457200">
              <a:buFont typeface="+mj-lt"/>
              <a:buAutoNum type="arabicPeriod"/>
            </a:pPr>
            <a:r>
              <a:rPr lang="it-IT" i="1" dirty="0" err="1">
                <a:solidFill>
                  <a:schemeClr val="accent3">
                    <a:lumMod val="50000"/>
                  </a:schemeClr>
                </a:solidFill>
              </a:rPr>
              <a:t>ll</a:t>
            </a:r>
            <a:r>
              <a:rPr lang="it-IT" i="1" dirty="0">
                <a:solidFill>
                  <a:schemeClr val="accent3">
                    <a:lumMod val="50000"/>
                  </a:schemeClr>
                </a:solidFill>
              </a:rPr>
              <a:t> Prof. XY ... riceve il ... dalle ... alle e il ... dalle ... alle... . </a:t>
            </a:r>
            <a:r>
              <a:rPr lang="it-IT" dirty="0"/>
              <a:t>[standard]</a:t>
            </a:r>
          </a:p>
          <a:p>
            <a:pPr marL="457200" indent="-457200">
              <a:buFont typeface="+mj-lt"/>
              <a:buAutoNum type="arabicPeriod"/>
            </a:pPr>
            <a:r>
              <a:rPr lang="it-IT" i="1" dirty="0" err="1">
                <a:solidFill>
                  <a:schemeClr val="accent3">
                    <a:lumMod val="50000"/>
                  </a:schemeClr>
                </a:solidFill>
              </a:rPr>
              <a:t>ll</a:t>
            </a:r>
            <a:r>
              <a:rPr lang="it-IT" i="1" dirty="0">
                <a:solidFill>
                  <a:schemeClr val="accent3">
                    <a:lumMod val="50000"/>
                  </a:schemeClr>
                </a:solidFill>
              </a:rPr>
              <a:t> Prof. XY ... riceve il ... dalle ... alle e il ... dalle ... alle...; si consiglia  di contattare il docente in anticipo per verificare che impegni istituzionali o personali non lo costringano a spostare il ricevimento di uno giorno specifico. </a:t>
            </a:r>
            <a:r>
              <a:rPr lang="it-IT" dirty="0"/>
              <a:t>[adottata, </a:t>
            </a:r>
            <a:r>
              <a:rPr lang="it-IT" dirty="0" err="1"/>
              <a:t>p.es</a:t>
            </a:r>
            <a:r>
              <a:rPr lang="it-IT" dirty="0"/>
              <a:t>., da </a:t>
            </a:r>
            <a:r>
              <a:rPr lang="it-IT" dirty="0" err="1"/>
              <a:t>Terrasi</a:t>
            </a:r>
            <a:r>
              <a:rPr lang="it-IT" dirty="0"/>
              <a:t>]</a:t>
            </a:r>
          </a:p>
          <a:p>
            <a:pPr marL="457200" indent="-457200">
              <a:buFont typeface="+mj-lt"/>
              <a:buAutoNum type="arabicPeriod"/>
            </a:pPr>
            <a:r>
              <a:rPr lang="it-IT" i="1" dirty="0">
                <a:solidFill>
                  <a:schemeClr val="accent3">
                    <a:lumMod val="50000"/>
                  </a:schemeClr>
                </a:solidFill>
              </a:rPr>
              <a:t>Il Prof. XY ... riceve il ... alle e il ... alle ... . Il docente garantisce la sua presenza per tutto il tempo necessario ai colloqui con gli studenti che si presenteranno. Tuttavia, al fine di ottimizzare l' uso del tempo, gli studenti che desiderano essere ricevuti dovranno presentarsi puntualmente all' ora fissata. Trascorsi 10 minuti, e cioè alle ....10 dei ... o alle ....10 dei ..., il docente assumerà che non vi sono studenti che desiderano essere ricevuti in quel giorno e si riterrà libero di allontanarsi e dedicarsi a altre attività. </a:t>
            </a:r>
            <a:r>
              <a:rPr lang="it-IT" dirty="0"/>
              <a:t>[adottata da me]</a:t>
            </a:r>
          </a:p>
          <a:p>
            <a:endParaRPr lang="it-IT" dirty="0"/>
          </a:p>
        </p:txBody>
      </p:sp>
      <p:sp>
        <p:nvSpPr>
          <p:cNvPr id="4" name="Date Placeholder 3">
            <a:extLst>
              <a:ext uri="{FF2B5EF4-FFF2-40B4-BE49-F238E27FC236}">
                <a16:creationId xmlns:a16="http://schemas.microsoft.com/office/drawing/2014/main" id="{F0D79439-1531-4546-8D52-86BBAE805908}"/>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493F29F2-E659-ED40-AF62-09B74CD6DB8F}"/>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4B9F7A2E-9085-C048-9FB7-0921E3672F1E}"/>
              </a:ext>
            </a:extLst>
          </p:cNvPr>
          <p:cNvSpPr>
            <a:spLocks noGrp="1"/>
          </p:cNvSpPr>
          <p:nvPr>
            <p:ph type="sldNum" sz="quarter" idx="12"/>
          </p:nvPr>
        </p:nvSpPr>
        <p:spPr/>
        <p:txBody>
          <a:bodyPr/>
          <a:lstStyle/>
          <a:p>
            <a:fld id="{6D22F896-40B5-4ADD-8801-0D06FADFA095}" type="slidenum">
              <a:rPr lang="en-US" smtClean="0"/>
              <a:t>59</a:t>
            </a:fld>
            <a:endParaRPr lang="en-US"/>
          </a:p>
        </p:txBody>
      </p:sp>
    </p:spTree>
    <p:extLst>
      <p:ext uri="{BB962C8B-B14F-4D97-AF65-F5344CB8AC3E}">
        <p14:creationId xmlns:p14="http://schemas.microsoft.com/office/powerpoint/2010/main" val="896654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039A-F92E-D248-8873-D9582B5F188F}"/>
              </a:ext>
            </a:extLst>
          </p:cNvPr>
          <p:cNvSpPr>
            <a:spLocks noGrp="1"/>
          </p:cNvSpPr>
          <p:nvPr>
            <p:ph type="title"/>
          </p:nvPr>
        </p:nvSpPr>
        <p:spPr/>
        <p:txBody>
          <a:bodyPr/>
          <a:lstStyle/>
          <a:p>
            <a:r>
              <a:rPr lang="it-IT" dirty="0"/>
              <a:t>Quadro normativo: emergono gli indicatori per valutazioni quantitative...</a:t>
            </a:r>
          </a:p>
        </p:txBody>
      </p:sp>
      <p:sp>
        <p:nvSpPr>
          <p:cNvPr id="3" name="Content Placeholder 2">
            <a:extLst>
              <a:ext uri="{FF2B5EF4-FFF2-40B4-BE49-F238E27FC236}">
                <a16:creationId xmlns:a16="http://schemas.microsoft.com/office/drawing/2014/main" id="{E6D17264-96FC-EE46-8E8E-3E8A6E060778}"/>
              </a:ext>
            </a:extLst>
          </p:cNvPr>
          <p:cNvSpPr>
            <a:spLocks noGrp="1"/>
          </p:cNvSpPr>
          <p:nvPr>
            <p:ph idx="1"/>
          </p:nvPr>
        </p:nvSpPr>
        <p:spPr/>
        <p:txBody>
          <a:bodyPr>
            <a:normAutofit fontScale="55000" lnSpcReduction="20000"/>
          </a:bodyPr>
          <a:lstStyle/>
          <a:p>
            <a:r>
              <a:rPr lang="it-IT" sz="2400" b="1" dirty="0"/>
              <a:t>Legge 30 dicembre 2010 n. 240</a:t>
            </a:r>
            <a:r>
              <a:rPr lang="it-IT" sz="2400" dirty="0"/>
              <a:t>, e, in particolare, l'art. 1, comma 4, il quale prevede che "</a:t>
            </a:r>
            <a:r>
              <a:rPr lang="it-IT" sz="2400" dirty="0">
                <a:solidFill>
                  <a:schemeClr val="accent1"/>
                </a:solidFill>
              </a:rPr>
              <a:t>il Ministero</a:t>
            </a:r>
            <a:r>
              <a:rPr lang="it-IT" sz="2400" dirty="0"/>
              <a:t>, nel rispetto della libertà di insegnamento e dell'autonomia delle </a:t>
            </a:r>
            <a:r>
              <a:rPr lang="it-IT" sz="2400" dirty="0" err="1"/>
              <a:t>universita</a:t>
            </a:r>
            <a:r>
              <a:rPr lang="it-IT" sz="2400" dirty="0"/>
              <a:t>̀, </a:t>
            </a:r>
            <a:r>
              <a:rPr lang="it-IT" sz="2400" dirty="0">
                <a:solidFill>
                  <a:schemeClr val="accent1"/>
                </a:solidFill>
              </a:rPr>
              <a:t>indica obiettivi e indirizzi strategici per il sistema e le sue componenti e, tramite l'</a:t>
            </a:r>
            <a:r>
              <a:rPr lang="it-IT" sz="2400" dirty="0"/>
              <a:t>Agenzia nazionale di valutazione del sistema universitario e della ricerca (</a:t>
            </a:r>
            <a:r>
              <a:rPr lang="it-IT" sz="2400" dirty="0">
                <a:solidFill>
                  <a:schemeClr val="accent1"/>
                </a:solidFill>
              </a:rPr>
              <a:t>ANVUR</a:t>
            </a:r>
            <a:r>
              <a:rPr lang="it-IT" sz="2400" dirty="0"/>
              <a:t>) per quanto di sua competenza, </a:t>
            </a:r>
            <a:r>
              <a:rPr lang="it-IT" sz="2400" dirty="0">
                <a:solidFill>
                  <a:schemeClr val="accent1"/>
                </a:solidFill>
              </a:rPr>
              <a:t>ne verifica e valuta i risultati secondo criteri di </a:t>
            </a:r>
            <a:r>
              <a:rPr lang="it-IT" sz="2400" dirty="0" err="1">
                <a:solidFill>
                  <a:schemeClr val="accent1"/>
                </a:solidFill>
              </a:rPr>
              <a:t>qualita</a:t>
            </a:r>
            <a:r>
              <a:rPr lang="it-IT" sz="2400" dirty="0">
                <a:solidFill>
                  <a:schemeClr val="accent1"/>
                </a:solidFill>
              </a:rPr>
              <a:t>̀, trasparenza e promozione del merito (...)"; </a:t>
            </a:r>
          </a:p>
          <a:p>
            <a:r>
              <a:rPr lang="it-IT" sz="2400" b="1" dirty="0" err="1"/>
              <a:t>D.lgs</a:t>
            </a:r>
            <a:r>
              <a:rPr lang="it-IT" sz="2400" b="1" dirty="0"/>
              <a:t> 27 gennaio 2012, n. 19 </a:t>
            </a:r>
            <a:r>
              <a:rPr lang="it-IT" sz="2400" dirty="0"/>
              <a:t>e in particolare gli artt. 6 e 10, i quali prevedono che </a:t>
            </a:r>
            <a:r>
              <a:rPr lang="it-IT" sz="2400" dirty="0">
                <a:solidFill>
                  <a:schemeClr val="accent1"/>
                </a:solidFill>
              </a:rPr>
              <a:t>con decreto del Ministro siano </a:t>
            </a:r>
            <a:r>
              <a:rPr lang="it-IT" sz="2400" b="1" u="sng" dirty="0">
                <a:solidFill>
                  <a:schemeClr val="accent1"/>
                </a:solidFill>
              </a:rPr>
              <a:t>adottati e rivisti ogni triennio gli indicatori</a:t>
            </a:r>
            <a:r>
              <a:rPr lang="it-IT" sz="2400" b="1" dirty="0">
                <a:solidFill>
                  <a:schemeClr val="accent1"/>
                </a:solidFill>
              </a:rPr>
              <a:t> </a:t>
            </a:r>
            <a:r>
              <a:rPr lang="it-IT" sz="2400" dirty="0">
                <a:solidFill>
                  <a:schemeClr val="accent1"/>
                </a:solidFill>
              </a:rPr>
              <a:t>per l'accreditamento iniziale e periodico dei corsi e delle sedi e per la valutazione periodica dell'efficienza, della </a:t>
            </a:r>
            <a:r>
              <a:rPr lang="it-IT" sz="2400" dirty="0" err="1">
                <a:solidFill>
                  <a:schemeClr val="accent1"/>
                </a:solidFill>
              </a:rPr>
              <a:t>sostenibilita</a:t>
            </a:r>
            <a:r>
              <a:rPr lang="it-IT" sz="2400" dirty="0">
                <a:solidFill>
                  <a:schemeClr val="accent1"/>
                </a:solidFill>
              </a:rPr>
              <a:t>̀ economico-finanziaria delle </a:t>
            </a:r>
            <a:r>
              <a:rPr lang="it-IT" sz="2400" dirty="0" err="1">
                <a:solidFill>
                  <a:schemeClr val="accent1"/>
                </a:solidFill>
              </a:rPr>
              <a:t>attivita</a:t>
            </a:r>
            <a:r>
              <a:rPr lang="it-IT" sz="2400" dirty="0">
                <a:solidFill>
                  <a:schemeClr val="accent1"/>
                </a:solidFill>
              </a:rPr>
              <a:t>̀ e dei risultati conseguiti dalle singole </a:t>
            </a:r>
            <a:r>
              <a:rPr lang="it-IT" sz="2400" dirty="0" err="1">
                <a:solidFill>
                  <a:schemeClr val="accent1"/>
                </a:solidFill>
              </a:rPr>
              <a:t>universita</a:t>
            </a:r>
            <a:r>
              <a:rPr lang="it-IT" sz="2400" dirty="0">
                <a:solidFill>
                  <a:schemeClr val="accent1"/>
                </a:solidFill>
              </a:rPr>
              <a:t>̀ </a:t>
            </a:r>
            <a:r>
              <a:rPr lang="it-IT" sz="2400" dirty="0"/>
              <a:t>nell'ambito della didattica e della ricerca, delle </a:t>
            </a:r>
            <a:r>
              <a:rPr lang="it-IT" sz="2400" dirty="0" err="1"/>
              <a:t>universita</a:t>
            </a:r>
            <a:r>
              <a:rPr lang="it-IT" sz="2400" dirty="0"/>
              <a:t>̀ statali e non statali legalmente riconosciute, ivi comprese le </a:t>
            </a:r>
            <a:r>
              <a:rPr lang="it-IT" sz="2400" dirty="0" err="1"/>
              <a:t>universita</a:t>
            </a:r>
            <a:r>
              <a:rPr lang="it-IT" sz="2400" dirty="0"/>
              <a:t>̀ telematiche</a:t>
            </a:r>
            <a:r>
              <a:rPr lang="it-IT" sz="2400" dirty="0">
                <a:solidFill>
                  <a:schemeClr val="accent1"/>
                </a:solidFill>
              </a:rPr>
              <a:t>, proposti dall'ANVUR</a:t>
            </a:r>
            <a:r>
              <a:rPr lang="it-IT" sz="2400" dirty="0"/>
              <a:t>, sulla base "delle linee generali d'indirizzo della programmazione delle </a:t>
            </a:r>
            <a:r>
              <a:rPr lang="it-IT" sz="2400" dirty="0" err="1"/>
              <a:t>Universita</a:t>
            </a:r>
            <a:r>
              <a:rPr lang="it-IT" sz="2400" dirty="0"/>
              <a:t>̀". </a:t>
            </a:r>
          </a:p>
          <a:p>
            <a:r>
              <a:rPr lang="it-IT" sz="2400" b="1" dirty="0"/>
              <a:t>Decreto MIUR n. 635 dell’8 agosto 2016</a:t>
            </a:r>
            <a:r>
              <a:rPr lang="it-IT" sz="2400" dirty="0"/>
              <a:t>, recante come titolo “Linee generali d’indirizzo della programmazione delle </a:t>
            </a:r>
            <a:r>
              <a:rPr lang="it-IT" sz="2400" dirty="0" err="1"/>
              <a:t>Universita’</a:t>
            </a:r>
            <a:r>
              <a:rPr lang="it-IT" sz="2400" dirty="0"/>
              <a:t> 2016-2018 e </a:t>
            </a:r>
            <a:r>
              <a:rPr lang="it-IT" sz="2400" b="1" dirty="0">
                <a:solidFill>
                  <a:schemeClr val="accent1"/>
                </a:solidFill>
              </a:rPr>
              <a:t>indicatori</a:t>
            </a:r>
            <a:r>
              <a:rPr lang="it-IT" sz="2400" dirty="0">
                <a:solidFill>
                  <a:schemeClr val="accent1"/>
                </a:solidFill>
              </a:rPr>
              <a:t> per la valutazione periodica dei risultati</a:t>
            </a:r>
            <a:r>
              <a:rPr lang="it-IT" sz="2400" dirty="0"/>
              <a:t>”</a:t>
            </a:r>
          </a:p>
          <a:p>
            <a:r>
              <a:rPr lang="it-IT" sz="2400" b="1" dirty="0"/>
              <a:t>Decreto MIUR n. 6 del 7 gennaio 2019</a:t>
            </a:r>
            <a:r>
              <a:rPr lang="it-IT" sz="2400" dirty="0"/>
              <a:t>, recante come titolo “AUTOVALUTAZIONE, VALUTAZIONE, ACCREDITAMENTO INIZIALE E PERIODICO DELLE SEDI E DEI CORSI DI STUDIO”, abbastanza puntualmente ridefinisce gli </a:t>
            </a:r>
            <a:r>
              <a:rPr lang="it-IT" sz="2400" b="1" dirty="0">
                <a:solidFill>
                  <a:schemeClr val="accent1"/>
                </a:solidFill>
              </a:rPr>
              <a:t>indicatori.</a:t>
            </a:r>
            <a:endParaRPr lang="it-IT" sz="2400" dirty="0"/>
          </a:p>
          <a:p>
            <a:endParaRPr lang="it-IT" sz="2600" dirty="0"/>
          </a:p>
          <a:p>
            <a:endParaRPr lang="it-IT" sz="2800" dirty="0"/>
          </a:p>
        </p:txBody>
      </p:sp>
      <p:sp>
        <p:nvSpPr>
          <p:cNvPr id="4" name="Date Placeholder 3">
            <a:extLst>
              <a:ext uri="{FF2B5EF4-FFF2-40B4-BE49-F238E27FC236}">
                <a16:creationId xmlns:a16="http://schemas.microsoft.com/office/drawing/2014/main" id="{B816D7CD-4C39-1946-B180-4ECE0B7FFC52}"/>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7C563C64-6E7F-2E48-AB7F-7A22E2E030F5}"/>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012A1A0A-86DC-7F44-9069-072C364528B0}"/>
              </a:ext>
            </a:extLst>
          </p:cNvPr>
          <p:cNvSpPr>
            <a:spLocks noGrp="1"/>
          </p:cNvSpPr>
          <p:nvPr>
            <p:ph type="sldNum" sz="quarter" idx="12"/>
          </p:nvPr>
        </p:nvSpPr>
        <p:spPr/>
        <p:txBody>
          <a:bodyPr/>
          <a:lstStyle/>
          <a:p>
            <a:fld id="{6D22F896-40B5-4ADD-8801-0D06FADFA095}" type="slidenum">
              <a:rPr lang="en-US" smtClean="0"/>
              <a:t>6</a:t>
            </a:fld>
            <a:endParaRPr lang="en-US"/>
          </a:p>
        </p:txBody>
      </p:sp>
    </p:spTree>
    <p:extLst>
      <p:ext uri="{BB962C8B-B14F-4D97-AF65-F5344CB8AC3E}">
        <p14:creationId xmlns:p14="http://schemas.microsoft.com/office/powerpoint/2010/main" val="42211758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0AD1C-3826-B943-8651-B35B237E2136}"/>
              </a:ext>
            </a:extLst>
          </p:cNvPr>
          <p:cNvSpPr>
            <a:spLocks noGrp="1"/>
          </p:cNvSpPr>
          <p:nvPr>
            <p:ph type="title"/>
          </p:nvPr>
        </p:nvSpPr>
        <p:spPr/>
        <p:txBody>
          <a:bodyPr/>
          <a:lstStyle/>
          <a:p>
            <a:r>
              <a:rPr lang="it-IT" dirty="0"/>
              <a:t>Pagine web docenti: come se ne occupa la </a:t>
            </a:r>
            <a:r>
              <a:rPr lang="it-IT" dirty="0" err="1"/>
              <a:t>cqd</a:t>
            </a:r>
            <a:endParaRPr lang="it-IT" dirty="0"/>
          </a:p>
        </p:txBody>
      </p:sp>
      <p:sp>
        <p:nvSpPr>
          <p:cNvPr id="3" name="Content Placeholder 2">
            <a:extLst>
              <a:ext uri="{FF2B5EF4-FFF2-40B4-BE49-F238E27FC236}">
                <a16:creationId xmlns:a16="http://schemas.microsoft.com/office/drawing/2014/main" id="{724AAEE8-4A85-4D40-AA26-CCD4878FF815}"/>
              </a:ext>
            </a:extLst>
          </p:cNvPr>
          <p:cNvSpPr>
            <a:spLocks noGrp="1"/>
          </p:cNvSpPr>
          <p:nvPr>
            <p:ph idx="1"/>
          </p:nvPr>
        </p:nvSpPr>
        <p:spPr>
          <a:xfrm>
            <a:off x="1451579" y="2015732"/>
            <a:ext cx="9603275" cy="4012089"/>
          </a:xfrm>
        </p:spPr>
        <p:txBody>
          <a:bodyPr>
            <a:normAutofit fontScale="70000" lnSpcReduction="20000"/>
          </a:bodyPr>
          <a:lstStyle/>
          <a:p>
            <a:r>
              <a:rPr lang="it-IT" dirty="0"/>
              <a:t>In conformità al </a:t>
            </a:r>
            <a:r>
              <a:rPr lang="it-IT" i="1" dirty="0"/>
              <a:t>Modus Operandi </a:t>
            </a:r>
            <a:r>
              <a:rPr lang="it-IT" dirty="0"/>
              <a:t>generale della Commissione, abbiamo ripartito il lavoro su questo «Action Item» tra tutti i componenti:</a:t>
            </a:r>
          </a:p>
          <a:p>
            <a:pPr lvl="1"/>
            <a:r>
              <a:rPr lang="it-IT" dirty="0"/>
              <a:t>I due studenti hanno censito il livello di compilazione e il ricorso esclusivo o predominante a </a:t>
            </a:r>
            <a:r>
              <a:rPr lang="it-IT" dirty="0" err="1"/>
              <a:t>links</a:t>
            </a:r>
            <a:r>
              <a:rPr lang="it-IT" dirty="0"/>
              <a:t> verso risorse esterne, e effettueranno nuovi censimenti periodicamente.</a:t>
            </a:r>
          </a:p>
          <a:p>
            <a:pPr lvl="1"/>
            <a:r>
              <a:rPr lang="it-IT" dirty="0"/>
              <a:t>Sara De Francisci si deve occupare di caricare i </a:t>
            </a:r>
            <a:r>
              <a:rPr lang="it-IT" dirty="0" err="1"/>
              <a:t>CVs</a:t>
            </a:r>
            <a:r>
              <a:rPr lang="it-IT" dirty="0"/>
              <a:t> dei docenti a contratto dopo avere acquisito il loro consenso [per i docenti a contratto ha senso il CV, che è richiesto dal bando, di docenza, ma non necessariamente hanno rilevanza le atre </a:t>
            </a:r>
            <a:r>
              <a:rPr lang="it-IT" dirty="0" err="1"/>
              <a:t>tabs</a:t>
            </a:r>
            <a:r>
              <a:rPr lang="it-IT" dirty="0"/>
              <a:t>].</a:t>
            </a:r>
          </a:p>
          <a:p>
            <a:pPr lvl="1"/>
            <a:r>
              <a:rPr lang="it-IT" dirty="0"/>
              <a:t>Giuseppe </a:t>
            </a:r>
            <a:r>
              <a:rPr lang="it-IT" dirty="0" err="1"/>
              <a:t>Angilella</a:t>
            </a:r>
            <a:r>
              <a:rPr lang="it-IT" dirty="0"/>
              <a:t> si occupa delle pagine dei docenti da altri </a:t>
            </a:r>
            <a:r>
              <a:rPr lang="it-IT" dirty="0" err="1"/>
              <a:t>Dip</a:t>
            </a:r>
            <a:r>
              <a:rPr lang="it-IT" dirty="0"/>
              <a:t>. Nelle more di rendere tali pagine «di Ateneo» anziché di Dipartimento (cosa che è stata richiesta al CEA ma che non possiamo – noi – garantire), sta creando pagine-base sul sito del nostro </a:t>
            </a:r>
            <a:r>
              <a:rPr lang="it-IT" dirty="0" err="1"/>
              <a:t>Dip</a:t>
            </a:r>
            <a:r>
              <a:rPr lang="it-IT" dirty="0"/>
              <a:t>. che rimandano alle corrispondenti pagine sui siti dei </a:t>
            </a:r>
            <a:r>
              <a:rPr lang="it-IT" dirty="0" err="1"/>
              <a:t>Dip</a:t>
            </a:r>
            <a:r>
              <a:rPr lang="it-IT" dirty="0"/>
              <a:t>. di appartenenza. Responsabilità per la completezza è quindi - di fatto – correttamente attribuita ai </a:t>
            </a:r>
            <a:r>
              <a:rPr lang="it-IT" dirty="0" err="1"/>
              <a:t>Dip</a:t>
            </a:r>
            <a:r>
              <a:rPr lang="it-IT" dirty="0"/>
              <a:t>. di appartenenza.</a:t>
            </a:r>
          </a:p>
          <a:p>
            <a:pPr lvl="1"/>
            <a:r>
              <a:rPr lang="it-IT" dirty="0"/>
              <a:t>Gli altri 6 membri ci siamo «spartiti» equamente i colleghi docenti «inadempienti» (cioè con meno di 12 sezioni complete) e stiamo agendo, come diciamo affettuosamente, da «angeli custodi» di ciascuno di voi per spingervi al completamento.</a:t>
            </a:r>
          </a:p>
          <a:p>
            <a:r>
              <a:rPr lang="it-IT" b="1" dirty="0">
                <a:solidFill>
                  <a:schemeClr val="accent1"/>
                </a:solidFill>
              </a:rPr>
              <a:t>Importante: la responsabilità dei contenuti, e quindi eventualmente di lasciare le pagine incomplete, con le eventuali conseguenze sulle valutazioni, è personale: i membri della CQD hanno il compito di sollecitarvi e sono a disposizione per aiuto tecnico (direttamente o reindirizzandovi a esperti) ma non riempiranno le pagine al posto vostro, né a vostra insaputa.</a:t>
            </a:r>
          </a:p>
          <a:p>
            <a:endParaRPr lang="it-IT" dirty="0"/>
          </a:p>
        </p:txBody>
      </p:sp>
      <p:sp>
        <p:nvSpPr>
          <p:cNvPr id="4" name="Date Placeholder 3">
            <a:extLst>
              <a:ext uri="{FF2B5EF4-FFF2-40B4-BE49-F238E27FC236}">
                <a16:creationId xmlns:a16="http://schemas.microsoft.com/office/drawing/2014/main" id="{2311C8F5-F7DA-7041-9739-54C436E1A251}"/>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46F0C155-B054-684B-8021-B1442D5CE9C1}"/>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A17C5429-3FAD-E747-9853-0D0F31A2B286}"/>
              </a:ext>
            </a:extLst>
          </p:cNvPr>
          <p:cNvSpPr>
            <a:spLocks noGrp="1"/>
          </p:cNvSpPr>
          <p:nvPr>
            <p:ph type="sldNum" sz="quarter" idx="12"/>
          </p:nvPr>
        </p:nvSpPr>
        <p:spPr/>
        <p:txBody>
          <a:bodyPr/>
          <a:lstStyle/>
          <a:p>
            <a:fld id="{6D22F896-40B5-4ADD-8801-0D06FADFA095}" type="slidenum">
              <a:rPr lang="en-US" smtClean="0"/>
              <a:t>60</a:t>
            </a:fld>
            <a:endParaRPr lang="en-US"/>
          </a:p>
        </p:txBody>
      </p:sp>
    </p:spTree>
    <p:extLst>
      <p:ext uri="{BB962C8B-B14F-4D97-AF65-F5344CB8AC3E}">
        <p14:creationId xmlns:p14="http://schemas.microsoft.com/office/powerpoint/2010/main" val="13762186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F7A3C-0C4F-A846-BEF5-C87A5D2D980D}"/>
              </a:ext>
            </a:extLst>
          </p:cNvPr>
          <p:cNvSpPr>
            <a:spLocks noGrp="1"/>
          </p:cNvSpPr>
          <p:nvPr>
            <p:ph type="title"/>
          </p:nvPr>
        </p:nvSpPr>
        <p:spPr/>
        <p:txBody>
          <a:bodyPr/>
          <a:lstStyle/>
          <a:p>
            <a:r>
              <a:rPr lang="it-IT" dirty="0"/>
              <a:t>SYLLABUS: dove eravamo</a:t>
            </a:r>
          </a:p>
        </p:txBody>
      </p:sp>
      <p:sp>
        <p:nvSpPr>
          <p:cNvPr id="3" name="Content Placeholder 2">
            <a:extLst>
              <a:ext uri="{FF2B5EF4-FFF2-40B4-BE49-F238E27FC236}">
                <a16:creationId xmlns:a16="http://schemas.microsoft.com/office/drawing/2014/main" id="{39A3F4A4-6A61-6E45-931B-E5EABB0469EC}"/>
              </a:ext>
            </a:extLst>
          </p:cNvPr>
          <p:cNvSpPr>
            <a:spLocks noGrp="1"/>
          </p:cNvSpPr>
          <p:nvPr>
            <p:ph idx="1"/>
          </p:nvPr>
        </p:nvSpPr>
        <p:spPr/>
        <p:txBody>
          <a:bodyPr>
            <a:normAutofit fontScale="70000" lnSpcReduction="20000"/>
          </a:bodyPr>
          <a:lstStyle/>
          <a:p>
            <a:r>
              <a:rPr lang="it-IT" dirty="0"/>
              <a:t>La compilazione del </a:t>
            </a:r>
            <a:r>
              <a:rPr lang="it-IT" dirty="0" err="1"/>
              <a:t>Syllabus</a:t>
            </a:r>
            <a:r>
              <a:rPr lang="it-IT" dirty="0"/>
              <a:t> è spesso percepita come un altro fastidioso fardello.</a:t>
            </a:r>
          </a:p>
          <a:p>
            <a:r>
              <a:rPr lang="it-IT" dirty="0"/>
              <a:t>In realtà è semplicemente la versione attuale di un compito che abbiamo sempre dovuto eseguire: un tempo, davamo ogni anno i «programmi» ai bidelli (io mi ricordo che in Corso Italia li davo al Sig. </a:t>
            </a:r>
            <a:r>
              <a:rPr lang="it-IT" dirty="0" err="1"/>
              <a:t>Murè</a:t>
            </a:r>
            <a:r>
              <a:rPr lang="it-IT" dirty="0"/>
              <a:t>) o, dopo, alla Segreteria Didattica che si occupava di «renderli disponibili» agli studenti, su carta o via web.</a:t>
            </a:r>
          </a:p>
          <a:p>
            <a:r>
              <a:rPr lang="it-IT" dirty="0"/>
              <a:t>Per alcuni anni in effetti l’ interfaccia è stata insoddisfacente dato che richiedeva login con credenziali del Presidente del </a:t>
            </a:r>
            <a:r>
              <a:rPr lang="it-IT" dirty="0" err="1"/>
              <a:t>CdS</a:t>
            </a:r>
            <a:r>
              <a:rPr lang="it-IT" dirty="0"/>
              <a:t> e non permetteva di ricopiare-per-editare i contenuti da un A. A. al successivo.</a:t>
            </a:r>
          </a:p>
          <a:p>
            <a:r>
              <a:rPr lang="it-IT" dirty="0"/>
              <a:t>Adesso l’ interfaccia è accettabile.</a:t>
            </a:r>
          </a:p>
          <a:p>
            <a:r>
              <a:rPr lang="it-IT" dirty="0"/>
              <a:t>L’ anno scorso per la prima volta – attuando una campagna lanciata dal PQA - mi sono occupato di stimolarne la compilazione con l’ obbiettivo, raggiunto al 98%, di avere tutti campi di tutti gli insegnamenti compilati, sia quelli in Italiano (molti) sia quelli in Inglese (pochi), </a:t>
            </a:r>
            <a:r>
              <a:rPr lang="it-IT" dirty="0">
                <a:solidFill>
                  <a:schemeClr val="accent1"/>
                </a:solidFill>
              </a:rPr>
              <a:t>ma senza – ancora – alcuna verifica sulla «qualità» dei contenuti.</a:t>
            </a:r>
          </a:p>
          <a:p>
            <a:r>
              <a:rPr lang="it-IT" b="1" dirty="0"/>
              <a:t>Quest’ anno dobbiamo fare diversi passi avanti migliorando la qualità dei contenuti.</a:t>
            </a:r>
          </a:p>
        </p:txBody>
      </p:sp>
      <p:sp>
        <p:nvSpPr>
          <p:cNvPr id="4" name="Date Placeholder 3">
            <a:extLst>
              <a:ext uri="{FF2B5EF4-FFF2-40B4-BE49-F238E27FC236}">
                <a16:creationId xmlns:a16="http://schemas.microsoft.com/office/drawing/2014/main" id="{60716A9B-CA6F-0740-AF01-12DD93447342}"/>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A126D911-0C9B-254A-A4F8-6849F047E892}"/>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26924971-2DCD-1D46-9616-7495B801CFE7}"/>
              </a:ext>
            </a:extLst>
          </p:cNvPr>
          <p:cNvSpPr>
            <a:spLocks noGrp="1"/>
          </p:cNvSpPr>
          <p:nvPr>
            <p:ph type="sldNum" sz="quarter" idx="12"/>
          </p:nvPr>
        </p:nvSpPr>
        <p:spPr/>
        <p:txBody>
          <a:bodyPr/>
          <a:lstStyle/>
          <a:p>
            <a:fld id="{6D22F896-40B5-4ADD-8801-0D06FADFA095}" type="slidenum">
              <a:rPr lang="en-US" smtClean="0"/>
              <a:t>61</a:t>
            </a:fld>
            <a:endParaRPr lang="en-US"/>
          </a:p>
        </p:txBody>
      </p:sp>
    </p:spTree>
    <p:extLst>
      <p:ext uri="{BB962C8B-B14F-4D97-AF65-F5344CB8AC3E}">
        <p14:creationId xmlns:p14="http://schemas.microsoft.com/office/powerpoint/2010/main" val="5785378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5DB09-11EF-0E4C-91B5-DDC7EB01CA9A}"/>
              </a:ext>
            </a:extLst>
          </p:cNvPr>
          <p:cNvSpPr>
            <a:spLocks noGrp="1"/>
          </p:cNvSpPr>
          <p:nvPr>
            <p:ph type="title"/>
          </p:nvPr>
        </p:nvSpPr>
        <p:spPr/>
        <p:txBody>
          <a:bodyPr/>
          <a:lstStyle/>
          <a:p>
            <a:r>
              <a:rPr lang="it-IT" dirty="0"/>
              <a:t>SYLLABUS: dove vogliamo arrivare</a:t>
            </a:r>
          </a:p>
        </p:txBody>
      </p:sp>
      <p:sp>
        <p:nvSpPr>
          <p:cNvPr id="3" name="Content Placeholder 2">
            <a:extLst>
              <a:ext uri="{FF2B5EF4-FFF2-40B4-BE49-F238E27FC236}">
                <a16:creationId xmlns:a16="http://schemas.microsoft.com/office/drawing/2014/main" id="{1909B274-3677-EC46-80A2-C41BC3B4D72C}"/>
              </a:ext>
            </a:extLst>
          </p:cNvPr>
          <p:cNvSpPr>
            <a:spLocks noGrp="1"/>
          </p:cNvSpPr>
          <p:nvPr>
            <p:ph idx="1"/>
          </p:nvPr>
        </p:nvSpPr>
        <p:spPr>
          <a:xfrm>
            <a:off x="1451579" y="2015732"/>
            <a:ext cx="9603275" cy="4084279"/>
          </a:xfrm>
        </p:spPr>
        <p:txBody>
          <a:bodyPr>
            <a:normAutofit fontScale="92500" lnSpcReduction="20000"/>
          </a:bodyPr>
          <a:lstStyle/>
          <a:p>
            <a:r>
              <a:rPr lang="it-IT" dirty="0"/>
              <a:t>Gli obbiettivi e le relative azioni riguardanti il </a:t>
            </a:r>
            <a:r>
              <a:rPr lang="it-IT" dirty="0" err="1"/>
              <a:t>Syllabus</a:t>
            </a:r>
            <a:r>
              <a:rPr lang="it-IT" dirty="0"/>
              <a:t> erano listati in una slide precedente       e la tempistica per il loro raggiungimento è indicata nel </a:t>
            </a:r>
            <a:r>
              <a:rPr lang="it-IT" dirty="0" err="1"/>
              <a:t>Gantt</a:t>
            </a:r>
            <a:r>
              <a:rPr lang="it-IT" dirty="0"/>
              <a:t> Chart      .</a:t>
            </a:r>
          </a:p>
          <a:p>
            <a:r>
              <a:rPr lang="it-IT" dirty="0"/>
              <a:t>L’ anno scorso il </a:t>
            </a:r>
            <a:r>
              <a:rPr lang="it-IT" dirty="0" err="1"/>
              <a:t>Syllabus</a:t>
            </a:r>
            <a:r>
              <a:rPr lang="it-IT" dirty="0"/>
              <a:t> fu «aperto in scrittura» per il nuovo A. A. a fine luglio. </a:t>
            </a:r>
          </a:p>
          <a:p>
            <a:r>
              <a:rPr lang="it-IT" dirty="0"/>
              <a:t>Quest’ anno ce ne aspettiamo l’ apertura da un momento all’ altro.</a:t>
            </a:r>
          </a:p>
          <a:p>
            <a:r>
              <a:rPr lang="it-IT" dirty="0"/>
              <a:t>Quindi presto comincerete a ricevere solleciti anche per questa compilazione!</a:t>
            </a:r>
          </a:p>
          <a:p>
            <a:r>
              <a:rPr lang="it-IT" b="1" dirty="0">
                <a:solidFill>
                  <a:schemeClr val="accent1"/>
                </a:solidFill>
              </a:rPr>
              <a:t>Importante: anche in questo caso la responsabilità dei contenuti, e quindi di eventuali campi con contenuti insufficienti o addirittura consistenti solo in «</a:t>
            </a:r>
            <a:r>
              <a:rPr lang="it-IT" b="1" dirty="0" err="1">
                <a:solidFill>
                  <a:schemeClr val="accent1"/>
                </a:solidFill>
              </a:rPr>
              <a:t>placeholders</a:t>
            </a:r>
            <a:r>
              <a:rPr lang="it-IT" b="1" dirty="0">
                <a:solidFill>
                  <a:schemeClr val="accent1"/>
                </a:solidFill>
              </a:rPr>
              <a:t>» per fare apparire la compilazione come «avvenuta» , con le eventuali conseguenze sulle valutazioni, è personale: i membri della CQD hanno il compito di sollecitarvi e sono a disposizione per aiuto tecnico (direttamente o reindirizzandovi a esperti) ma non riempiranno le pagine al posto vostro, né a vostra insaputa.</a:t>
            </a:r>
          </a:p>
          <a:p>
            <a:endParaRPr lang="it-IT" dirty="0"/>
          </a:p>
          <a:p>
            <a:endParaRPr lang="it-IT" dirty="0"/>
          </a:p>
          <a:p>
            <a:endParaRPr lang="it-IT" dirty="0"/>
          </a:p>
          <a:p>
            <a:endParaRPr lang="it-IT" dirty="0"/>
          </a:p>
          <a:p>
            <a:endParaRPr lang="it-IT" dirty="0"/>
          </a:p>
        </p:txBody>
      </p:sp>
      <p:sp>
        <p:nvSpPr>
          <p:cNvPr id="4" name="Date Placeholder 3">
            <a:extLst>
              <a:ext uri="{FF2B5EF4-FFF2-40B4-BE49-F238E27FC236}">
                <a16:creationId xmlns:a16="http://schemas.microsoft.com/office/drawing/2014/main" id="{F0D79439-1531-4546-8D52-86BBAE805908}"/>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493F29F2-E659-ED40-AF62-09B74CD6DB8F}"/>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4B9F7A2E-9085-C048-9FB7-0921E3672F1E}"/>
              </a:ext>
            </a:extLst>
          </p:cNvPr>
          <p:cNvSpPr>
            <a:spLocks noGrp="1"/>
          </p:cNvSpPr>
          <p:nvPr>
            <p:ph type="sldNum" sz="quarter" idx="12"/>
          </p:nvPr>
        </p:nvSpPr>
        <p:spPr/>
        <p:txBody>
          <a:bodyPr/>
          <a:lstStyle/>
          <a:p>
            <a:fld id="{6D22F896-40B5-4ADD-8801-0D06FADFA095}" type="slidenum">
              <a:rPr lang="en-US" smtClean="0"/>
              <a:t>62</a:t>
            </a:fld>
            <a:endParaRPr lang="en-US"/>
          </a:p>
        </p:txBody>
      </p:sp>
      <p:sp>
        <p:nvSpPr>
          <p:cNvPr id="7" name="Action Button: Forward or Next 6">
            <a:hlinkClick r:id="rId2" action="ppaction://hlinksldjump" highlightClick="1"/>
            <a:extLst>
              <a:ext uri="{FF2B5EF4-FFF2-40B4-BE49-F238E27FC236}">
                <a16:creationId xmlns:a16="http://schemas.microsoft.com/office/drawing/2014/main" id="{4B9D2EB7-DEF4-514F-8F77-CF90966E56A1}"/>
              </a:ext>
            </a:extLst>
          </p:cNvPr>
          <p:cNvSpPr/>
          <p:nvPr/>
        </p:nvSpPr>
        <p:spPr>
          <a:xfrm>
            <a:off x="10563725" y="2124019"/>
            <a:ext cx="252665" cy="216569"/>
          </a:xfrm>
          <a:prstGeom prst="actionButtonForwardNex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8" name="Action Button: Forward or Next 7">
            <a:hlinkClick r:id="rId3" action="ppaction://hlinksldjump" highlightClick="1"/>
            <a:extLst>
              <a:ext uri="{FF2B5EF4-FFF2-40B4-BE49-F238E27FC236}">
                <a16:creationId xmlns:a16="http://schemas.microsoft.com/office/drawing/2014/main" id="{0DA49FFC-EC01-124A-9B8B-74D03263A054}"/>
              </a:ext>
            </a:extLst>
          </p:cNvPr>
          <p:cNvSpPr/>
          <p:nvPr/>
        </p:nvSpPr>
        <p:spPr>
          <a:xfrm>
            <a:off x="8458200" y="2388713"/>
            <a:ext cx="240630" cy="228601"/>
          </a:xfrm>
          <a:prstGeom prst="actionButtonForwardNex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41874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039A-F92E-D248-8873-D9582B5F188F}"/>
              </a:ext>
            </a:extLst>
          </p:cNvPr>
          <p:cNvSpPr>
            <a:spLocks noGrp="1"/>
          </p:cNvSpPr>
          <p:nvPr>
            <p:ph type="title"/>
          </p:nvPr>
        </p:nvSpPr>
        <p:spPr/>
        <p:txBody>
          <a:bodyPr/>
          <a:lstStyle/>
          <a:p>
            <a:r>
              <a:rPr lang="it-IT" dirty="0"/>
              <a:t>Quadro normativo: IL RUOLO DELL’ ANVUR...</a:t>
            </a:r>
          </a:p>
        </p:txBody>
      </p:sp>
      <p:sp>
        <p:nvSpPr>
          <p:cNvPr id="3" name="Content Placeholder 2">
            <a:extLst>
              <a:ext uri="{FF2B5EF4-FFF2-40B4-BE49-F238E27FC236}">
                <a16:creationId xmlns:a16="http://schemas.microsoft.com/office/drawing/2014/main" id="{E6D17264-96FC-EE46-8E8E-3E8A6E060778}"/>
              </a:ext>
            </a:extLst>
          </p:cNvPr>
          <p:cNvSpPr>
            <a:spLocks noGrp="1"/>
          </p:cNvSpPr>
          <p:nvPr>
            <p:ph idx="1"/>
          </p:nvPr>
        </p:nvSpPr>
        <p:spPr/>
        <p:txBody>
          <a:bodyPr>
            <a:normAutofit fontScale="92500" lnSpcReduction="20000"/>
          </a:bodyPr>
          <a:lstStyle/>
          <a:p>
            <a:r>
              <a:rPr lang="it-IT" dirty="0"/>
              <a:t>Secondo il </a:t>
            </a:r>
            <a:r>
              <a:rPr lang="it-IT" b="1" dirty="0"/>
              <a:t>Decreto Legislativo 27 gennaio 2012 , n. 19</a:t>
            </a:r>
            <a:r>
              <a:rPr lang="it-IT" dirty="0"/>
              <a:t>, combinato con il </a:t>
            </a:r>
            <a:r>
              <a:rPr lang="it-IT" b="1" dirty="0"/>
              <a:t>Decreto Ministeriale 12 dicembre 2016 n. 987</a:t>
            </a:r>
            <a:r>
              <a:rPr lang="it-IT" dirty="0"/>
              <a:t>, </a:t>
            </a:r>
            <a:r>
              <a:rPr lang="it-IT" dirty="0">
                <a:solidFill>
                  <a:schemeClr val="accent1"/>
                </a:solidFill>
              </a:rPr>
              <a:t>l’accreditamento viene concesso dal MIUR</a:t>
            </a:r>
            <a:r>
              <a:rPr lang="it-IT" dirty="0"/>
              <a:t>, ma </a:t>
            </a:r>
            <a:r>
              <a:rPr lang="it-IT" dirty="0">
                <a:solidFill>
                  <a:schemeClr val="accent1"/>
                </a:solidFill>
              </a:rPr>
              <a:t>L’ANVUR ha il compito di stabilire i criteri e le </a:t>
            </a:r>
            <a:r>
              <a:rPr lang="it-IT" dirty="0" err="1">
                <a:solidFill>
                  <a:schemeClr val="accent1"/>
                </a:solidFill>
              </a:rPr>
              <a:t>modalita</a:t>
            </a:r>
            <a:r>
              <a:rPr lang="it-IT" dirty="0">
                <a:solidFill>
                  <a:schemeClr val="accent1"/>
                </a:solidFill>
              </a:rPr>
              <a:t>̀ di verifica e di definire gli indicatori</a:t>
            </a:r>
            <a:r>
              <a:rPr lang="it-IT" dirty="0"/>
              <a:t> per l'Accreditamento iniziale e periodico delle Sedi e dei Corsi di Studio universitari </a:t>
            </a:r>
            <a:r>
              <a:rPr lang="it-IT" dirty="0">
                <a:solidFill>
                  <a:schemeClr val="accent1"/>
                </a:solidFill>
              </a:rPr>
              <a:t>che</a:t>
            </a:r>
            <a:r>
              <a:rPr lang="it-IT" dirty="0"/>
              <a:t>, comunicati al Ministero, </a:t>
            </a:r>
            <a:r>
              <a:rPr lang="it-IT" dirty="0">
                <a:solidFill>
                  <a:schemeClr val="accent1"/>
                </a:solidFill>
              </a:rPr>
              <a:t>vengono adottati per decreto</a:t>
            </a:r>
            <a:r>
              <a:rPr lang="it-IT" dirty="0"/>
              <a:t>. Gli </a:t>
            </a:r>
            <a:r>
              <a:rPr lang="it-IT" dirty="0">
                <a:solidFill>
                  <a:schemeClr val="accent1"/>
                </a:solidFill>
              </a:rPr>
              <a:t>indicatori</a:t>
            </a:r>
            <a:r>
              <a:rPr lang="it-IT" dirty="0"/>
              <a:t> devono essere </a:t>
            </a:r>
            <a:r>
              <a:rPr lang="it-IT" dirty="0">
                <a:solidFill>
                  <a:schemeClr val="accent1"/>
                </a:solidFill>
              </a:rPr>
              <a:t>coerenti</a:t>
            </a:r>
            <a:r>
              <a:rPr lang="it-IT" dirty="0"/>
              <a:t> </a:t>
            </a:r>
            <a:r>
              <a:rPr lang="it-IT" dirty="0">
                <a:solidFill>
                  <a:schemeClr val="accent1"/>
                </a:solidFill>
              </a:rPr>
              <a:t>con gli standard e le Linee guida stabiliti dall'</a:t>
            </a:r>
            <a:r>
              <a:rPr lang="it-IT" dirty="0"/>
              <a:t>Associazione europea per l'assicurazione della </a:t>
            </a:r>
            <a:r>
              <a:rPr lang="it-IT" dirty="0" err="1"/>
              <a:t>qualita</a:t>
            </a:r>
            <a:r>
              <a:rPr lang="it-IT" dirty="0"/>
              <a:t>̀ del sistema universitario (</a:t>
            </a:r>
            <a:r>
              <a:rPr lang="it-IT" dirty="0" err="1">
                <a:solidFill>
                  <a:schemeClr val="accent1"/>
                </a:solidFill>
              </a:rPr>
              <a:t>European</a:t>
            </a:r>
            <a:r>
              <a:rPr lang="it-IT" dirty="0">
                <a:solidFill>
                  <a:schemeClr val="accent1"/>
                </a:solidFill>
              </a:rPr>
              <a:t> </a:t>
            </a:r>
            <a:r>
              <a:rPr lang="it-IT" dirty="0" err="1">
                <a:solidFill>
                  <a:schemeClr val="accent1"/>
                </a:solidFill>
              </a:rPr>
              <a:t>Association</a:t>
            </a:r>
            <a:r>
              <a:rPr lang="it-IT" dirty="0">
                <a:solidFill>
                  <a:schemeClr val="accent1"/>
                </a:solidFill>
              </a:rPr>
              <a:t> for </a:t>
            </a:r>
            <a:r>
              <a:rPr lang="it-IT" dirty="0" err="1">
                <a:solidFill>
                  <a:schemeClr val="accent1"/>
                </a:solidFill>
              </a:rPr>
              <a:t>Quality</a:t>
            </a:r>
            <a:r>
              <a:rPr lang="it-IT" dirty="0">
                <a:solidFill>
                  <a:schemeClr val="accent1"/>
                </a:solidFill>
              </a:rPr>
              <a:t> Assurance in </a:t>
            </a:r>
            <a:r>
              <a:rPr lang="it-IT" dirty="0" err="1">
                <a:solidFill>
                  <a:schemeClr val="accent1"/>
                </a:solidFill>
              </a:rPr>
              <a:t>Higher</a:t>
            </a:r>
            <a:r>
              <a:rPr lang="it-IT" dirty="0">
                <a:solidFill>
                  <a:schemeClr val="accent1"/>
                </a:solidFill>
              </a:rPr>
              <a:t> </a:t>
            </a:r>
            <a:r>
              <a:rPr lang="it-IT" dirty="0" err="1">
                <a:solidFill>
                  <a:schemeClr val="accent1"/>
                </a:solidFill>
              </a:rPr>
              <a:t>Education</a:t>
            </a:r>
            <a:r>
              <a:rPr lang="it-IT" dirty="0">
                <a:solidFill>
                  <a:schemeClr val="accent1"/>
                </a:solidFill>
              </a:rPr>
              <a:t> – ENQA, </a:t>
            </a:r>
            <a:r>
              <a:rPr lang="it-IT" dirty="0">
                <a:solidFill>
                  <a:srgbClr val="0070C0"/>
                </a:solidFill>
                <a:hlinkClick r:id="rId2">
                  <a:extLst>
                    <a:ext uri="{A12FA001-AC4F-418D-AE19-62706E023703}">
                      <ahyp:hlinkClr xmlns:ahyp="http://schemas.microsoft.com/office/drawing/2018/hyperlinkcolor" val="tx"/>
                    </a:ext>
                  </a:extLst>
                </a:hlinkClick>
              </a:rPr>
              <a:t>http://www.enqa.eu/</a:t>
            </a:r>
            <a:r>
              <a:rPr lang="it-IT" dirty="0"/>
              <a:t>) e tenere conto delle linee generali di indirizzo della programmazione triennale delle </a:t>
            </a:r>
            <a:r>
              <a:rPr lang="it-IT" dirty="0" err="1"/>
              <a:t>Universita</a:t>
            </a:r>
            <a:r>
              <a:rPr lang="it-IT" dirty="0"/>
              <a:t>̀. Sono </a:t>
            </a:r>
            <a:r>
              <a:rPr lang="it-IT" dirty="0" err="1"/>
              <a:t>altresi</a:t>
            </a:r>
            <a:r>
              <a:rPr lang="it-IT" dirty="0"/>
              <a:t>̀ </a:t>
            </a:r>
            <a:r>
              <a:rPr lang="it-IT" dirty="0">
                <a:solidFill>
                  <a:schemeClr val="accent1"/>
                </a:solidFill>
              </a:rPr>
              <a:t>compito dell’ANVUR il monitoraggio e la verifica degli indicatori stessi ai fini dell’Accreditamento periodico</a:t>
            </a:r>
            <a:r>
              <a:rPr lang="it-IT" dirty="0"/>
              <a:t> degli Atenei e dei Corsi di Studio. </a:t>
            </a:r>
          </a:p>
          <a:p>
            <a:endParaRPr lang="it-IT" dirty="0"/>
          </a:p>
        </p:txBody>
      </p:sp>
      <p:sp>
        <p:nvSpPr>
          <p:cNvPr id="4" name="Date Placeholder 3">
            <a:extLst>
              <a:ext uri="{FF2B5EF4-FFF2-40B4-BE49-F238E27FC236}">
                <a16:creationId xmlns:a16="http://schemas.microsoft.com/office/drawing/2014/main" id="{B816D7CD-4C39-1946-B180-4ECE0B7FFC52}"/>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7C563C64-6E7F-2E48-AB7F-7A22E2E030F5}"/>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012A1A0A-86DC-7F44-9069-072C364528B0}"/>
              </a:ext>
            </a:extLst>
          </p:cNvPr>
          <p:cNvSpPr>
            <a:spLocks noGrp="1"/>
          </p:cNvSpPr>
          <p:nvPr>
            <p:ph type="sldNum" sz="quarter" idx="12"/>
          </p:nvPr>
        </p:nvSpPr>
        <p:spPr/>
        <p:txBody>
          <a:bodyPr/>
          <a:lstStyle/>
          <a:p>
            <a:fld id="{6D22F896-40B5-4ADD-8801-0D06FADFA095}" type="slidenum">
              <a:rPr lang="en-US" smtClean="0"/>
              <a:t>7</a:t>
            </a:fld>
            <a:endParaRPr lang="en-US"/>
          </a:p>
        </p:txBody>
      </p:sp>
    </p:spTree>
    <p:extLst>
      <p:ext uri="{BB962C8B-B14F-4D97-AF65-F5344CB8AC3E}">
        <p14:creationId xmlns:p14="http://schemas.microsoft.com/office/powerpoint/2010/main" val="2926995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039A-F92E-D248-8873-D9582B5F188F}"/>
              </a:ext>
            </a:extLst>
          </p:cNvPr>
          <p:cNvSpPr>
            <a:spLocks noGrp="1"/>
          </p:cNvSpPr>
          <p:nvPr>
            <p:ph type="title"/>
          </p:nvPr>
        </p:nvSpPr>
        <p:spPr/>
        <p:txBody>
          <a:bodyPr/>
          <a:lstStyle/>
          <a:p>
            <a:r>
              <a:rPr lang="it-IT" dirty="0"/>
              <a:t>Quadro normativo: IL RUOLO DELLE CEV...</a:t>
            </a:r>
          </a:p>
        </p:txBody>
      </p:sp>
      <p:sp>
        <p:nvSpPr>
          <p:cNvPr id="3" name="Content Placeholder 2">
            <a:extLst>
              <a:ext uri="{FF2B5EF4-FFF2-40B4-BE49-F238E27FC236}">
                <a16:creationId xmlns:a16="http://schemas.microsoft.com/office/drawing/2014/main" id="{E6D17264-96FC-EE46-8E8E-3E8A6E060778}"/>
              </a:ext>
            </a:extLst>
          </p:cNvPr>
          <p:cNvSpPr>
            <a:spLocks noGrp="1"/>
          </p:cNvSpPr>
          <p:nvPr>
            <p:ph idx="1"/>
          </p:nvPr>
        </p:nvSpPr>
        <p:spPr/>
        <p:txBody>
          <a:bodyPr>
            <a:normAutofit fontScale="62500" lnSpcReduction="20000"/>
          </a:bodyPr>
          <a:lstStyle/>
          <a:p>
            <a:r>
              <a:rPr lang="it-IT" dirty="0">
                <a:solidFill>
                  <a:schemeClr val="accent1"/>
                </a:solidFill>
              </a:rPr>
              <a:t>L’ANVUR</a:t>
            </a:r>
            <a:r>
              <a:rPr lang="it-IT" dirty="0"/>
              <a:t> affida a una </a:t>
            </a:r>
            <a:r>
              <a:rPr lang="it-IT" dirty="0">
                <a:solidFill>
                  <a:schemeClr val="accent1"/>
                </a:solidFill>
              </a:rPr>
              <a:t>Commissione di Esperti della Valutazione (CEV), </a:t>
            </a:r>
            <a:r>
              <a:rPr lang="it-IT" dirty="0"/>
              <a:t>il compito di proporre un </a:t>
            </a:r>
            <a:r>
              <a:rPr lang="it-IT" dirty="0">
                <a:solidFill>
                  <a:schemeClr val="accent1"/>
                </a:solidFill>
              </a:rPr>
              <a:t>giudizio di accreditamento </a:t>
            </a:r>
            <a:r>
              <a:rPr lang="it-IT" dirty="0"/>
              <a:t>basato su un esame approfondito del progetto (nel caso dell’Accreditamento iniziale) o dell’andamento complessivo (nel caso dell’Accreditamento periodico) </a:t>
            </a:r>
            <a:r>
              <a:rPr lang="it-IT" dirty="0">
                <a:solidFill>
                  <a:schemeClr val="accent1"/>
                </a:solidFill>
              </a:rPr>
              <a:t>relativamente al soddisfacimento dei Requisiti di </a:t>
            </a:r>
            <a:r>
              <a:rPr lang="it-IT" dirty="0" err="1">
                <a:solidFill>
                  <a:schemeClr val="accent1"/>
                </a:solidFill>
              </a:rPr>
              <a:t>Qualita</a:t>
            </a:r>
            <a:r>
              <a:rPr lang="it-IT" dirty="0">
                <a:solidFill>
                  <a:schemeClr val="accent1"/>
                </a:solidFill>
              </a:rPr>
              <a:t>̀ definiti dall’ANVUR </a:t>
            </a:r>
            <a:r>
              <a:rPr lang="it-IT" dirty="0"/>
              <a:t>stessa. </a:t>
            </a:r>
          </a:p>
          <a:p>
            <a:r>
              <a:rPr lang="it-IT" dirty="0"/>
              <a:t>La </a:t>
            </a:r>
            <a:r>
              <a:rPr lang="it-IT" dirty="0">
                <a:solidFill>
                  <a:schemeClr val="accent1"/>
                </a:solidFill>
              </a:rPr>
              <a:t>valutazione vera e propria è pertanto una </a:t>
            </a:r>
            <a:r>
              <a:rPr lang="it-IT" i="1" dirty="0" err="1">
                <a:solidFill>
                  <a:schemeClr val="accent1"/>
                </a:solidFill>
              </a:rPr>
              <a:t>peer</a:t>
            </a:r>
            <a:r>
              <a:rPr lang="it-IT" i="1" dirty="0">
                <a:solidFill>
                  <a:schemeClr val="accent1"/>
                </a:solidFill>
              </a:rPr>
              <a:t> </a:t>
            </a:r>
            <a:r>
              <a:rPr lang="it-IT" i="1" dirty="0" err="1">
                <a:solidFill>
                  <a:schemeClr val="accent1"/>
                </a:solidFill>
              </a:rPr>
              <a:t>review</a:t>
            </a:r>
            <a:r>
              <a:rPr lang="it-IT" dirty="0">
                <a:solidFill>
                  <a:schemeClr val="accent1"/>
                </a:solidFill>
              </a:rPr>
              <a:t> </a:t>
            </a:r>
            <a:r>
              <a:rPr lang="it-IT" dirty="0"/>
              <a:t>in quanto non è effettuata da membri dell’ANVUR ma da una commissione di esperti valutatori (CEV) composta da nostri pari: docenti, studenti, TA di altre Università; l’ANVUR come agenzia la organizza soltanto!</a:t>
            </a:r>
          </a:p>
          <a:p>
            <a:r>
              <a:rPr lang="it-IT" dirty="0"/>
              <a:t>Il processo prevede </a:t>
            </a:r>
            <a:r>
              <a:rPr lang="it-IT" dirty="0">
                <a:solidFill>
                  <a:schemeClr val="accent1"/>
                </a:solidFill>
              </a:rPr>
              <a:t>da parte della CEV l’ esame di un insieme di fonti documentali e una visita in loco </a:t>
            </a:r>
            <a:r>
              <a:rPr lang="it-IT" dirty="0"/>
              <a:t>mirata a rilevare sul campo il livello di corrispondenza delle procedure elaborate dall’Ateneo con i requisiti di assicurazione della </a:t>
            </a:r>
            <a:r>
              <a:rPr lang="it-IT" dirty="0" err="1"/>
              <a:t>qualita</a:t>
            </a:r>
            <a:r>
              <a:rPr lang="it-IT" dirty="0"/>
              <a:t>̀. La visita della CEV prevede anche un esame approfondito di un campione di Dipartimenti e Corsi di Studio dell’Ateneo, al fine di verificare l’efficacia del sistema di AQ realizzato dagli </a:t>
            </a:r>
            <a:r>
              <a:rPr lang="it-IT" dirty="0">
                <a:solidFill>
                  <a:schemeClr val="accent1"/>
                </a:solidFill>
              </a:rPr>
              <a:t>attori</a:t>
            </a:r>
            <a:r>
              <a:rPr lang="it-IT" dirty="0"/>
              <a:t> della Valutazione e Autovalutazione interna </a:t>
            </a:r>
            <a:r>
              <a:rPr lang="it-IT" dirty="0">
                <a:solidFill>
                  <a:schemeClr val="accent1"/>
                </a:solidFill>
              </a:rPr>
              <a:t>previsti dalla Legge 240 del 30 dicembre 2010, dal </a:t>
            </a:r>
            <a:r>
              <a:rPr lang="it-IT" dirty="0" err="1">
                <a:solidFill>
                  <a:schemeClr val="accent1"/>
                </a:solidFill>
              </a:rPr>
              <a:t>D.Lgs.</a:t>
            </a:r>
            <a:r>
              <a:rPr lang="it-IT" dirty="0">
                <a:solidFill>
                  <a:schemeClr val="accent1"/>
                </a:solidFill>
              </a:rPr>
              <a:t> 19/2012 e dal D.M. 987/2016</a:t>
            </a:r>
            <a:r>
              <a:rPr lang="it-IT" dirty="0"/>
              <a:t>: </a:t>
            </a:r>
          </a:p>
          <a:p>
            <a:pPr lvl="1"/>
            <a:r>
              <a:rPr lang="it-IT" dirty="0"/>
              <a:t>Nucleo di Valutazione; </a:t>
            </a:r>
          </a:p>
          <a:p>
            <a:pPr lvl="1"/>
            <a:r>
              <a:rPr lang="it-IT" dirty="0"/>
              <a:t>Commissione Paritetica Docenti-Studenti; </a:t>
            </a:r>
          </a:p>
          <a:p>
            <a:pPr lvl="1"/>
            <a:r>
              <a:rPr lang="it-IT" dirty="0"/>
              <a:t>Presidio della </a:t>
            </a:r>
            <a:r>
              <a:rPr lang="it-IT" dirty="0" err="1"/>
              <a:t>Qualita</a:t>
            </a:r>
            <a:r>
              <a:rPr lang="it-IT" dirty="0"/>
              <a:t>̀ di Ateneo; </a:t>
            </a:r>
          </a:p>
          <a:p>
            <a:pPr lvl="1"/>
            <a:r>
              <a:rPr lang="it-IT" dirty="0"/>
              <a:t>Dipartimenti e Corsi di Studio</a:t>
            </a:r>
          </a:p>
          <a:p>
            <a:endParaRPr lang="it-IT" dirty="0"/>
          </a:p>
        </p:txBody>
      </p:sp>
      <p:sp>
        <p:nvSpPr>
          <p:cNvPr id="4" name="Date Placeholder 3">
            <a:extLst>
              <a:ext uri="{FF2B5EF4-FFF2-40B4-BE49-F238E27FC236}">
                <a16:creationId xmlns:a16="http://schemas.microsoft.com/office/drawing/2014/main" id="{B816D7CD-4C39-1946-B180-4ECE0B7FFC52}"/>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7C563C64-6E7F-2E48-AB7F-7A22E2E030F5}"/>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012A1A0A-86DC-7F44-9069-072C364528B0}"/>
              </a:ext>
            </a:extLst>
          </p:cNvPr>
          <p:cNvSpPr>
            <a:spLocks noGrp="1"/>
          </p:cNvSpPr>
          <p:nvPr>
            <p:ph type="sldNum" sz="quarter" idx="12"/>
          </p:nvPr>
        </p:nvSpPr>
        <p:spPr/>
        <p:txBody>
          <a:bodyPr/>
          <a:lstStyle/>
          <a:p>
            <a:fld id="{6D22F896-40B5-4ADD-8801-0D06FADFA095}" type="slidenum">
              <a:rPr lang="en-US" smtClean="0"/>
              <a:t>8</a:t>
            </a:fld>
            <a:endParaRPr lang="en-US"/>
          </a:p>
        </p:txBody>
      </p:sp>
    </p:spTree>
    <p:extLst>
      <p:ext uri="{BB962C8B-B14F-4D97-AF65-F5344CB8AC3E}">
        <p14:creationId xmlns:p14="http://schemas.microsoft.com/office/powerpoint/2010/main" val="3679605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039A-F92E-D248-8873-D9582B5F188F}"/>
              </a:ext>
            </a:extLst>
          </p:cNvPr>
          <p:cNvSpPr>
            <a:spLocks noGrp="1"/>
          </p:cNvSpPr>
          <p:nvPr>
            <p:ph type="title"/>
          </p:nvPr>
        </p:nvSpPr>
        <p:spPr/>
        <p:txBody>
          <a:bodyPr/>
          <a:lstStyle/>
          <a:p>
            <a:r>
              <a:rPr lang="it-IT" dirty="0"/>
              <a:t>Quadro normativo: IL RUOLO DEGLI ATENEI, CPDS, </a:t>
            </a:r>
            <a:r>
              <a:rPr lang="it-IT" dirty="0" err="1"/>
              <a:t>NdV</a:t>
            </a:r>
            <a:r>
              <a:rPr lang="it-IT" dirty="0"/>
              <a:t>, ...</a:t>
            </a:r>
          </a:p>
        </p:txBody>
      </p:sp>
      <p:sp>
        <p:nvSpPr>
          <p:cNvPr id="3" name="Content Placeholder 2">
            <a:extLst>
              <a:ext uri="{FF2B5EF4-FFF2-40B4-BE49-F238E27FC236}">
                <a16:creationId xmlns:a16="http://schemas.microsoft.com/office/drawing/2014/main" id="{E6D17264-96FC-EE46-8E8E-3E8A6E060778}"/>
              </a:ext>
            </a:extLst>
          </p:cNvPr>
          <p:cNvSpPr>
            <a:spLocks noGrp="1"/>
          </p:cNvSpPr>
          <p:nvPr>
            <p:ph idx="1"/>
          </p:nvPr>
        </p:nvSpPr>
        <p:spPr/>
        <p:txBody>
          <a:bodyPr>
            <a:normAutofit fontScale="85000" lnSpcReduction="10000"/>
          </a:bodyPr>
          <a:lstStyle/>
          <a:p>
            <a:r>
              <a:rPr lang="it-IT" dirty="0"/>
              <a:t>Secondo il </a:t>
            </a:r>
            <a:r>
              <a:rPr lang="it-IT" b="1" dirty="0" err="1"/>
              <a:t>D.Lgs.</a:t>
            </a:r>
            <a:r>
              <a:rPr lang="it-IT" b="1" dirty="0"/>
              <a:t> 19/2012</a:t>
            </a:r>
            <a:r>
              <a:rPr lang="it-IT" dirty="0"/>
              <a:t>, </a:t>
            </a:r>
            <a:r>
              <a:rPr lang="it-IT" dirty="0">
                <a:solidFill>
                  <a:schemeClr val="accent1"/>
                </a:solidFill>
              </a:rPr>
              <a:t>l’autovalutazione e la valutazione interna sono </a:t>
            </a:r>
            <a:r>
              <a:rPr lang="it-IT" dirty="0" err="1">
                <a:solidFill>
                  <a:schemeClr val="accent1"/>
                </a:solidFill>
              </a:rPr>
              <a:t>attivita</a:t>
            </a:r>
            <a:r>
              <a:rPr lang="it-IT" dirty="0">
                <a:solidFill>
                  <a:schemeClr val="accent1"/>
                </a:solidFill>
              </a:rPr>
              <a:t>̀ istituzionali </a:t>
            </a:r>
            <a:r>
              <a:rPr lang="it-IT" dirty="0"/>
              <a:t>e debbono seguire metodologie, </a:t>
            </a:r>
            <a:r>
              <a:rPr lang="it-IT" dirty="0">
                <a:solidFill>
                  <a:schemeClr val="accent1"/>
                </a:solidFill>
              </a:rPr>
              <a:t>criteri e indicatori </a:t>
            </a:r>
            <a:r>
              <a:rPr lang="it-IT" b="1" u="sng" dirty="0">
                <a:solidFill>
                  <a:schemeClr val="accent1"/>
                </a:solidFill>
              </a:rPr>
              <a:t>elaborati dai singoli Atenei</a:t>
            </a:r>
            <a:r>
              <a:rPr lang="it-IT" u="sng" dirty="0">
                <a:solidFill>
                  <a:schemeClr val="accent1"/>
                </a:solidFill>
              </a:rPr>
              <a:t> [l’ organismo preposto a tale elaborazione è il </a:t>
            </a:r>
            <a:r>
              <a:rPr lang="it-IT" b="1" u="sng" dirty="0">
                <a:solidFill>
                  <a:schemeClr val="accent1"/>
                </a:solidFill>
              </a:rPr>
              <a:t>PQA</a:t>
            </a:r>
            <a:r>
              <a:rPr lang="it-IT" u="sng" dirty="0">
                <a:solidFill>
                  <a:schemeClr val="accent1"/>
                </a:solidFill>
              </a:rPr>
              <a:t>]</a:t>
            </a:r>
            <a:r>
              <a:rPr lang="it-IT" dirty="0">
                <a:solidFill>
                  <a:schemeClr val="accent1"/>
                </a:solidFill>
              </a:rPr>
              <a:t> in armonia con quelli definiti dall’ANVUR</a:t>
            </a:r>
            <a:r>
              <a:rPr lang="it-IT" dirty="0"/>
              <a:t>.  </a:t>
            </a:r>
          </a:p>
          <a:p>
            <a:r>
              <a:rPr lang="it-IT" dirty="0"/>
              <a:t>I </a:t>
            </a:r>
            <a:r>
              <a:rPr lang="it-IT" dirty="0">
                <a:solidFill>
                  <a:schemeClr val="accent1"/>
                </a:solidFill>
              </a:rPr>
              <a:t>Nuclei di Valutazione </a:t>
            </a:r>
            <a:r>
              <a:rPr lang="it-IT" dirty="0"/>
              <a:t>hanno il compito di monitorare l'applicazione dei criteri e degli indicatori, qualitativi e quantitativi, stabiliti dall’ANVUR per la valutazione, e di verificare l'adeguatezza del processo di autovalutazione dei Corsi di Studio. </a:t>
            </a:r>
          </a:p>
          <a:p>
            <a:r>
              <a:rPr lang="it-IT" dirty="0"/>
              <a:t>Le</a:t>
            </a:r>
            <a:r>
              <a:rPr lang="it-IT" dirty="0">
                <a:solidFill>
                  <a:schemeClr val="accent1"/>
                </a:solidFill>
              </a:rPr>
              <a:t> Commissioni Paritetiche Docenti-Studenti </a:t>
            </a:r>
            <a:r>
              <a:rPr lang="it-IT" dirty="0"/>
              <a:t>hanno il compito di svolgere </a:t>
            </a:r>
            <a:r>
              <a:rPr lang="it-IT" dirty="0" err="1"/>
              <a:t>attivita</a:t>
            </a:r>
            <a:r>
              <a:rPr lang="it-IT" dirty="0"/>
              <a:t>̀ di monitoraggio dell'offerta formativa e della </a:t>
            </a:r>
            <a:r>
              <a:rPr lang="it-IT" dirty="0" err="1"/>
              <a:t>qualita</a:t>
            </a:r>
            <a:r>
              <a:rPr lang="it-IT" dirty="0"/>
              <a:t>̀ della didattica </a:t>
            </a:r>
            <a:r>
              <a:rPr lang="it-IT" dirty="0" err="1"/>
              <a:t>nonche</a:t>
            </a:r>
            <a:r>
              <a:rPr lang="it-IT" dirty="0"/>
              <a:t>́ dell'</a:t>
            </a:r>
            <a:r>
              <a:rPr lang="it-IT" dirty="0" err="1"/>
              <a:t>attivita</a:t>
            </a:r>
            <a:r>
              <a:rPr lang="it-IT" dirty="0"/>
              <a:t>̀ di servizio agli studenti da parte dei professori e dei ricercatori, di individuare indicatori per la valutazione dei risultati delle stesse e di formulare pareri sull'attivazione e la soppressione di Corsi di Studio. </a:t>
            </a:r>
          </a:p>
          <a:p>
            <a:endParaRPr lang="it-IT" dirty="0"/>
          </a:p>
        </p:txBody>
      </p:sp>
      <p:sp>
        <p:nvSpPr>
          <p:cNvPr id="4" name="Date Placeholder 3">
            <a:extLst>
              <a:ext uri="{FF2B5EF4-FFF2-40B4-BE49-F238E27FC236}">
                <a16:creationId xmlns:a16="http://schemas.microsoft.com/office/drawing/2014/main" id="{B816D7CD-4C39-1946-B180-4ECE0B7FFC52}"/>
              </a:ext>
            </a:extLst>
          </p:cNvPr>
          <p:cNvSpPr>
            <a:spLocks noGrp="1"/>
          </p:cNvSpPr>
          <p:nvPr>
            <p:ph type="dt" sz="half" idx="10"/>
          </p:nvPr>
        </p:nvSpPr>
        <p:spPr/>
        <p:txBody>
          <a:bodyPr/>
          <a:lstStyle/>
          <a:p>
            <a:r>
              <a:rPr lang="it-IT"/>
              <a:t>04 Giugno 2019</a:t>
            </a:r>
            <a:endParaRPr lang="en-US"/>
          </a:p>
        </p:txBody>
      </p:sp>
      <p:sp>
        <p:nvSpPr>
          <p:cNvPr id="5" name="Footer Placeholder 4">
            <a:extLst>
              <a:ext uri="{FF2B5EF4-FFF2-40B4-BE49-F238E27FC236}">
                <a16:creationId xmlns:a16="http://schemas.microsoft.com/office/drawing/2014/main" id="{7C563C64-6E7F-2E48-AB7F-7A22E2E030F5}"/>
              </a:ext>
            </a:extLst>
          </p:cNvPr>
          <p:cNvSpPr>
            <a:spLocks noGrp="1"/>
          </p:cNvSpPr>
          <p:nvPr>
            <p:ph type="ftr" sz="quarter" idx="11"/>
          </p:nvPr>
        </p:nvSpPr>
        <p:spPr/>
        <p:txBody>
          <a:bodyPr/>
          <a:lstStyle/>
          <a:p>
            <a:r>
              <a:rPr lang="en-US"/>
              <a:t>Salvatore Costa</a:t>
            </a:r>
          </a:p>
        </p:txBody>
      </p:sp>
      <p:sp>
        <p:nvSpPr>
          <p:cNvPr id="6" name="Slide Number Placeholder 5">
            <a:extLst>
              <a:ext uri="{FF2B5EF4-FFF2-40B4-BE49-F238E27FC236}">
                <a16:creationId xmlns:a16="http://schemas.microsoft.com/office/drawing/2014/main" id="{012A1A0A-86DC-7F44-9069-072C364528B0}"/>
              </a:ext>
            </a:extLst>
          </p:cNvPr>
          <p:cNvSpPr>
            <a:spLocks noGrp="1"/>
          </p:cNvSpPr>
          <p:nvPr>
            <p:ph type="sldNum" sz="quarter" idx="12"/>
          </p:nvPr>
        </p:nvSpPr>
        <p:spPr/>
        <p:txBody>
          <a:bodyPr/>
          <a:lstStyle/>
          <a:p>
            <a:fld id="{6D22F896-40B5-4ADD-8801-0D06FADFA095}" type="slidenum">
              <a:rPr lang="en-US" smtClean="0"/>
              <a:t>9</a:t>
            </a:fld>
            <a:endParaRPr lang="en-US"/>
          </a:p>
        </p:txBody>
      </p:sp>
    </p:spTree>
    <p:extLst>
      <p:ext uri="{BB962C8B-B14F-4D97-AF65-F5344CB8AC3E}">
        <p14:creationId xmlns:p14="http://schemas.microsoft.com/office/powerpoint/2010/main" val="356806877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5348</TotalTime>
  <Words>8462</Words>
  <Application>Microsoft Macintosh PowerPoint</Application>
  <PresentationFormat>Widescreen</PresentationFormat>
  <Paragraphs>642</Paragraphs>
  <Slides>62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Gill Sans MT</vt:lpstr>
      <vt:lpstr>Wingdings</vt:lpstr>
      <vt:lpstr>Gallery</vt:lpstr>
      <vt:lpstr>Assicurazione della qualità (AQ) &amp; Commissione qualità dipartimentale (CQD)</vt:lpstr>
      <vt:lpstr>sommario</vt:lpstr>
      <vt:lpstr>sommario</vt:lpstr>
      <vt:lpstr>Quadro normativo: ma da dove nasce TUTTA ‘sta faccenda?</vt:lpstr>
      <vt:lpstr>Quadro normativo: nascono i concetti di programmazione e DI successiva valutazione ...</vt:lpstr>
      <vt:lpstr>Quadro normativo: emergono gli indicatori per valutazioni quantitative...</vt:lpstr>
      <vt:lpstr>Quadro normativo: IL RUOLO DELL’ ANVUR...</vt:lpstr>
      <vt:lpstr>Quadro normativo: IL RUOLO DELLE CEV...</vt:lpstr>
      <vt:lpstr>Quadro normativo: IL RUOLO DEGLI ATENEI, CPDS, NdV, ...</vt:lpstr>
      <vt:lpstr>Quadro PROCEDURALE : il processo si inserisce nel quadro di linee guida europee...</vt:lpstr>
      <vt:lpstr>Quadro PROCEDURALE : IL cosiddetto processo «AVA» [1/2]</vt:lpstr>
      <vt:lpstr>Quadro PROCEDURALE: IL cosiddetto processo «AVA» [2/2]</vt:lpstr>
      <vt:lpstr>Valutazione di unict</vt:lpstr>
      <vt:lpstr>sommario</vt:lpstr>
      <vt:lpstr>Sistema di aq @uniCT: PROGRAMMAZIONE</vt:lpstr>
      <vt:lpstr>Sistema di aq @uniCT: Pagine web dedicate</vt:lpstr>
      <vt:lpstr>Sistema di aq @uniCT: Presidio della qualità di ateneo (pqa)</vt:lpstr>
      <vt:lpstr>Sistema di aq @uniCT: DoCumento ufficiale</vt:lpstr>
      <vt:lpstr>Sistema di aq @uniCT: ATTORI</vt:lpstr>
      <vt:lpstr>Sistema di aq @uniCT: GGAQ</vt:lpstr>
      <vt:lpstr>Sistema di aq @uniCT: CQD</vt:lpstr>
      <vt:lpstr>sommario</vt:lpstr>
      <vt:lpstr>Sistema di aq @DFA: ... Nel nostro piano Triennale 2019-2021</vt:lpstr>
      <vt:lpstr>Sistema di aq @DFA: DAl nostro piano Triennale 2019-2021...</vt:lpstr>
      <vt:lpstr>I GGAQ dei Cds afferenti al @DFA</vt:lpstr>
      <vt:lpstr>Struttura della cqd del dfa</vt:lpstr>
      <vt:lpstr>Composizione della cqd del dfa (Approvata in consiglio l’ 11.12.2018, nominata dal direttore il 12.12.2018) </vt:lpstr>
      <vt:lpstr>Pagina web della cqd: Accesso e aspetto</vt:lpstr>
      <vt:lpstr>Pagina web della cqd: contenuti</vt:lpstr>
      <vt:lpstr>sommario</vt:lpstr>
      <vt:lpstr>COMPITI della CQD</vt:lpstr>
      <vt:lpstr>EleNCo compiti della cqd [1/4]</vt:lpstr>
      <vt:lpstr>EleNCo compiti della cqd [2/4]</vt:lpstr>
      <vt:lpstr>EleNCo compiti della cqd [3/4]</vt:lpstr>
      <vt:lpstr>EleNCo compiti della cqd [4/4]</vt:lpstr>
      <vt:lpstr>Obiettivi e azioni programmate della CQD per l’Assicurazione della Qualità  </vt:lpstr>
      <vt:lpstr>Filone 1: Azioni di routine da eseguire con ciclica periodicità </vt:lpstr>
      <vt:lpstr>Filone 2: Azioni puntuali di miglioramento in aspetti specificamente individuati [1/5] </vt:lpstr>
      <vt:lpstr>Filone 2: Azioni puntuali di miglioramento in aspetti specificamente individuati [2/5] </vt:lpstr>
      <vt:lpstr>Filone 2: Azioni puntuali di miglioramento in aspetti specificamente individuati [3/5] </vt:lpstr>
      <vt:lpstr>Filone 2: Azioni puntuali di miglioramento in aspetti specificamente individuati [4/5] </vt:lpstr>
      <vt:lpstr>Filone 2: Azioni puntuali di miglioramento in aspetti specificamente individuati [5/5] </vt:lpstr>
      <vt:lpstr>Modus operandi della cqd: il ciclo operativo</vt:lpstr>
      <vt:lpstr>Modus operandi della cqd: LA lista di action items</vt:lpstr>
      <vt:lpstr>Modus operandi della cqd: LA lista di action items ATTUALE</vt:lpstr>
      <vt:lpstr>Modus operandi della cqd: LA tempistica</vt:lpstr>
      <vt:lpstr>Modus operandi della cqd: GANTT chart di obbiettivi e azioni [1/2]</vt:lpstr>
      <vt:lpstr>Modus operandi della cqd: GANTT chart di obBiettivi e azioni [2/2]</vt:lpstr>
      <vt:lpstr>Modus operandi della cqd: una «buona prassI» in ateneo</vt:lpstr>
      <vt:lpstr>sommario</vt:lpstr>
      <vt:lpstr>Che cosa ognuno di noi può fare</vt:lpstr>
      <vt:lpstr>Pagine web docenti</vt:lpstr>
      <vt:lpstr>pagine web docenti: compilazione</vt:lpstr>
      <vt:lpstr>pagine web docenti: No solo links</vt:lpstr>
      <vt:lpstr>pagine web docenti: CV aggiornati!</vt:lpstr>
      <vt:lpstr>pagine web docenti: Orari di ricevimento</vt:lpstr>
      <vt:lpstr>Orari di ricevimento: parere del pqa [1/3]</vt:lpstr>
      <vt:lpstr>Orari di ricevimento: parere del pqa [2/3]</vt:lpstr>
      <vt:lpstr>Orari di ricevimento: parere del pqa [3/3]</vt:lpstr>
      <vt:lpstr>Pagine web docenti: come se ne occupa la cqd</vt:lpstr>
      <vt:lpstr>SYLLABUS: dove eravamo</vt:lpstr>
      <vt:lpstr>SYLLABUS: dove vogliamo arrivare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Assicurazione della qualità (AQ) &amp; Commissione qualità dipartimentale (CQD)</dc:title>
  <dc:creator>Salvatore Costa</dc:creator>
  <cp:lastModifiedBy>Salvatore Costa</cp:lastModifiedBy>
  <cp:revision>137</cp:revision>
  <dcterms:created xsi:type="dcterms:W3CDTF">2019-05-31T11:53:15Z</dcterms:created>
  <dcterms:modified xsi:type="dcterms:W3CDTF">2019-06-05T14:31:35Z</dcterms:modified>
</cp:coreProperties>
</file>